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sldIdLst>
    <p:sldId id="256" r:id="rId5"/>
    <p:sldId id="280" r:id="rId6"/>
    <p:sldId id="276" r:id="rId7"/>
    <p:sldId id="281" r:id="rId8"/>
    <p:sldId id="279" r:id="rId9"/>
    <p:sldId id="282" r:id="rId10"/>
    <p:sldId id="286" r:id="rId11"/>
    <p:sldId id="283" r:id="rId12"/>
    <p:sldId id="285" r:id="rId13"/>
    <p:sldId id="284" r:id="rId14"/>
    <p:sldId id="287" r:id="rId15"/>
    <p:sldId id="267" r:id="rId16"/>
    <p:sldId id="288"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2F3940-AF0F-4C89-93ED-D6B8691EF62F}" v="19" dt="2025-01-07T01:04:37.9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220" autoAdjust="0"/>
  </p:normalViewPr>
  <p:slideViewPr>
    <p:cSldViewPr snapToGrid="0">
      <p:cViewPr>
        <p:scale>
          <a:sx n="100" d="100"/>
          <a:sy n="100" d="100"/>
        </p:scale>
        <p:origin x="936" y="150"/>
      </p:cViewPr>
      <p:guideLst>
        <p:guide pos="576"/>
        <p:guide orient="horz" pos="2160"/>
      </p:guideLst>
    </p:cSldViewPr>
  </p:slideViewPr>
  <p:outlineViewPr>
    <p:cViewPr>
      <p:scale>
        <a:sx n="33" d="100"/>
        <a:sy n="33" d="100"/>
      </p:scale>
      <p:origin x="0" y="-342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5" csCatId="accent1" phldr="1"/>
      <dgm:spPr/>
      <dgm:t>
        <a:bodyPr/>
        <a:lstStyle/>
        <a:p>
          <a:endParaRPr lang="en-US"/>
        </a:p>
      </dgm:t>
    </dgm:pt>
    <dgm:pt modelId="{CEA68BC1-0214-475A-AAEB-F2C106BEDF3D}">
      <dgm:prSet/>
      <dgm:spPr/>
      <dgm:t>
        <a:bodyPr/>
        <a:lstStyle/>
        <a:p>
          <a:pPr algn="l"/>
          <a:r>
            <a:rPr lang="en-US" dirty="0">
              <a:solidFill>
                <a:schemeClr val="tx2"/>
              </a:solidFill>
              <a:latin typeface="+mj-lt"/>
              <a:ea typeface="Calibri" charset="0"/>
              <a:cs typeface="Calibri" charset="0"/>
            </a:rPr>
            <a:t>Dangerous Weather Classifications</a:t>
          </a:r>
          <a:endParaRPr lang="en-US" dirty="0">
            <a:solidFill>
              <a:schemeClr val="tx2"/>
            </a:solidFill>
            <a:latin typeface="+mj-lt"/>
          </a:endParaRPr>
        </a:p>
      </dgm:t>
    </dgm:pt>
    <dgm:pt modelId="{D39F5498-D166-4D4F-959E-220D13F281F2}" type="parTrans" cxnId="{4A7F6715-186E-49A7-B901-131CC9610C6D}">
      <dgm:prSet/>
      <dgm:spPr/>
      <dgm:t>
        <a:bodyPr/>
        <a:lstStyle/>
        <a:p>
          <a:endParaRPr lang="en-US">
            <a:latin typeface="+mn-lt"/>
          </a:endParaRPr>
        </a:p>
      </dgm:t>
    </dgm:pt>
    <dgm:pt modelId="{D52D63DB-7300-43C9-9B4D-DCAB119753ED}" type="sibTrans" cxnId="{4A7F6715-186E-49A7-B901-131CC9610C6D}">
      <dgm:prSet/>
      <dgm:spPr/>
      <dgm:t>
        <a:bodyPr/>
        <a:lstStyle/>
        <a:p>
          <a:endParaRPr lang="en-US">
            <a:latin typeface="+mn-lt"/>
          </a:endParaRPr>
        </a:p>
      </dgm:t>
    </dgm:pt>
    <dgm:pt modelId="{6E78410F-604C-43A6-A991-1F6A0685C76E}">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Identification of the attributes that categorizes weather as extreme or dangerous</a:t>
          </a:r>
        </a:p>
      </dgm:t>
    </dgm:pt>
    <dgm:pt modelId="{B87758DC-95B9-415D-8FA2-3A592F03EEB6}" type="parTrans" cxnId="{E6E94786-140A-4645-ACBD-B11A56308E02}">
      <dgm:prSet/>
      <dgm:spPr/>
      <dgm:t>
        <a:bodyPr/>
        <a:lstStyle/>
        <a:p>
          <a:endParaRPr lang="en-US">
            <a:latin typeface="+mn-lt"/>
          </a:endParaRPr>
        </a:p>
      </dgm:t>
    </dgm:pt>
    <dgm:pt modelId="{81ADE71D-3BBC-45B9-8FE7-89C53F21FB8E}" type="sibTrans" cxnId="{E6E94786-140A-4645-ACBD-B11A56308E02}">
      <dgm:prSet/>
      <dgm:spPr/>
      <dgm:t>
        <a:bodyPr/>
        <a:lstStyle/>
        <a:p>
          <a:endParaRPr lang="en-US">
            <a:latin typeface="+mn-lt"/>
          </a:endParaRPr>
        </a:p>
      </dgm:t>
    </dgm:pt>
    <dgm:pt modelId="{57B30C7E-2C98-474C-972A-4A9F013596F6}">
      <dgm:prSet/>
      <dgm:spPr/>
      <dgm:t>
        <a:bodyPr/>
        <a:lstStyle/>
        <a:p>
          <a:pPr algn="l"/>
          <a:r>
            <a:rPr lang="en-US" dirty="0">
              <a:solidFill>
                <a:schemeClr val="tx2"/>
              </a:solidFill>
              <a:latin typeface="+mj-lt"/>
              <a:ea typeface="Calibri" charset="0"/>
              <a:cs typeface="Calibri" charset="0"/>
            </a:rPr>
            <a:t>Radar Imagery</a:t>
          </a:r>
        </a:p>
      </dgm:t>
    </dgm:pt>
    <dgm:pt modelId="{3C56CB1B-7905-41E8-90E6-A55A14BA7821}" type="parTrans" cxnId="{13126A2F-129D-4762-93CF-9798949EB589}">
      <dgm:prSet/>
      <dgm:spPr/>
      <dgm:t>
        <a:bodyPr/>
        <a:lstStyle/>
        <a:p>
          <a:endParaRPr lang="en-US">
            <a:latin typeface="+mn-lt"/>
          </a:endParaRPr>
        </a:p>
      </dgm:t>
    </dgm:pt>
    <dgm:pt modelId="{7F14057D-1A20-4F64-A110-C77AC5F00602}" type="sibTrans" cxnId="{13126A2F-129D-4762-93CF-9798949EB589}">
      <dgm:prSet/>
      <dgm:spPr/>
      <dgm:t>
        <a:bodyPr/>
        <a:lstStyle/>
        <a:p>
          <a:endParaRPr lang="en-US">
            <a:latin typeface="+mn-lt"/>
          </a:endParaRPr>
        </a:p>
      </dgm:t>
    </dgm:pt>
    <dgm:pt modelId="{B45FF3C1-5A75-4E4C-B2B6-84B0FAC421C2}">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Radar data of events that links to the regional data of weather stations used in this analysis</a:t>
          </a:r>
        </a:p>
      </dgm:t>
    </dgm:pt>
    <dgm:pt modelId="{34A81C80-FF70-48EA-B442-BDB1EF403754}" type="parTrans" cxnId="{D6AF6FC0-4B56-4246-AC09-69D41F1CFC6B}">
      <dgm:prSet/>
      <dgm:spPr/>
      <dgm:t>
        <a:bodyPr/>
        <a:lstStyle/>
        <a:p>
          <a:endParaRPr lang="en-US">
            <a:latin typeface="+mn-lt"/>
          </a:endParaRPr>
        </a:p>
      </dgm:t>
    </dgm:pt>
    <dgm:pt modelId="{5B9815BA-8A8F-4251-B182-AD39A4FE26DD}" type="sibTrans" cxnId="{D6AF6FC0-4B56-4246-AC09-69D41F1CFC6B}">
      <dgm:prSet/>
      <dgm:spPr/>
      <dgm:t>
        <a:bodyPr/>
        <a:lstStyle/>
        <a:p>
          <a:endParaRPr lang="en-US">
            <a:latin typeface="+mn-lt"/>
          </a:endParaRPr>
        </a:p>
      </dgm:t>
    </dgm:pt>
    <dgm:pt modelId="{0A954AA6-C6B0-4271-8792-CCCE30CE7D69}">
      <dgm:prSet/>
      <dgm:spPr/>
      <dgm:t>
        <a:bodyPr/>
        <a:lstStyle/>
        <a:p>
          <a:pPr algn="l"/>
          <a:r>
            <a:rPr lang="en-US" dirty="0">
              <a:solidFill>
                <a:schemeClr val="tx2"/>
              </a:solidFill>
              <a:latin typeface="+mj-lt"/>
              <a:ea typeface="Calibri" charset="0"/>
              <a:cs typeface="Calibri" charset="0"/>
            </a:rPr>
            <a:t>Weather Event Data</a:t>
          </a:r>
        </a:p>
      </dgm:t>
    </dgm:pt>
    <dgm:pt modelId="{81CA91A9-12C9-4000-A833-6528B617CCA1}" type="parTrans" cxnId="{61DE8435-87FC-4ED8-A1D9-A0E36224C192}">
      <dgm:prSet/>
      <dgm:spPr/>
      <dgm:t>
        <a:bodyPr/>
        <a:lstStyle/>
        <a:p>
          <a:endParaRPr lang="en-US">
            <a:latin typeface="+mn-lt"/>
          </a:endParaRPr>
        </a:p>
      </dgm:t>
    </dgm:pt>
    <dgm:pt modelId="{7635DF39-FFCE-4F67-A43A-C3F7B847830D}" type="sibTrans" cxnId="{61DE8435-87FC-4ED8-A1D9-A0E36224C192}">
      <dgm:prSet/>
      <dgm:spPr/>
      <dgm:t>
        <a:bodyPr/>
        <a:lstStyle/>
        <a:p>
          <a:endParaRPr lang="en-US">
            <a:latin typeface="+mn-lt"/>
          </a:endParaRPr>
        </a:p>
      </dgm:t>
    </dgm:pt>
    <dgm:pt modelId="{838BD54C-88AD-40D7-AF5F-AB65EB0898A5}">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Records of extreme weather events across Europe</a:t>
          </a:r>
        </a:p>
      </dgm:t>
    </dgm:pt>
    <dgm:pt modelId="{FD106F30-FED7-4A4D-9063-A51FC1861B8D}" type="parTrans" cxnId="{122438FB-0EB1-4DC7-B97A-C5EDE3236321}">
      <dgm:prSet/>
      <dgm:spPr/>
      <dgm:t>
        <a:bodyPr/>
        <a:lstStyle/>
        <a:p>
          <a:endParaRPr lang="en-US">
            <a:latin typeface="+mn-lt"/>
          </a:endParaRPr>
        </a:p>
      </dgm:t>
    </dgm:pt>
    <dgm:pt modelId="{C5AC6457-3C00-4583-9061-8DA5017D63FF}" type="sibTrans" cxnId="{122438FB-0EB1-4DC7-B97A-C5EDE3236321}">
      <dgm:prSet/>
      <dgm:spPr/>
      <dgm:t>
        <a:bodyPr/>
        <a:lstStyle/>
        <a:p>
          <a:endParaRPr lang="en-US">
            <a:latin typeface="+mn-lt"/>
          </a:endParaRPr>
        </a:p>
      </dgm:t>
    </dgm:pt>
    <dgm:pt modelId="{1E1BD5C7-7E98-4E9C-980A-6231C710F86D}">
      <dgm:prSet/>
      <dgm:spPr/>
      <dgm:t>
        <a:bodyPr/>
        <a:lstStyle/>
        <a:p>
          <a:pPr algn="l"/>
          <a:r>
            <a:rPr lang="en-US" dirty="0">
              <a:solidFill>
                <a:schemeClr val="tx2"/>
              </a:solidFill>
              <a:latin typeface="+mj-lt"/>
              <a:ea typeface="Calibri" charset="0"/>
              <a:cs typeface="Calibri" charset="0"/>
            </a:rPr>
            <a:t>Disaster Data</a:t>
          </a:r>
        </a:p>
      </dgm:t>
    </dgm:pt>
    <dgm:pt modelId="{63D0BD99-D324-4743-A063-0F16264E6A03}" type="parTrans" cxnId="{F291143C-5080-4FD6-BEEA-B126FBAFEC70}">
      <dgm:prSet/>
      <dgm:spPr/>
      <dgm:t>
        <a:bodyPr/>
        <a:lstStyle/>
        <a:p>
          <a:endParaRPr lang="en-US">
            <a:latin typeface="+mn-lt"/>
          </a:endParaRPr>
        </a:p>
      </dgm:t>
    </dgm:pt>
    <dgm:pt modelId="{BDC49242-DD3A-494A-A4AF-E750AD6D3DAB}" type="sibTrans" cxnId="{F291143C-5080-4FD6-BEEA-B126FBAFEC70}">
      <dgm:prSet/>
      <dgm:spPr/>
      <dgm:t>
        <a:bodyPr/>
        <a:lstStyle/>
        <a:p>
          <a:endParaRPr lang="en-US">
            <a:latin typeface="+mn-lt"/>
          </a:endParaRPr>
        </a:p>
      </dgm:t>
    </dgm:pt>
    <dgm:pt modelId="{A0B60079-4AAF-49AC-8F08-8A2DFAEE29DB}">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Data linking to the outcome of weather events to assist with classification of dangerous weather</a:t>
          </a:r>
        </a:p>
        <a:p>
          <a:pPr marL="0">
            <a:buNone/>
          </a:pPr>
          <a:r>
            <a:rPr lang="en-US" sz="1600" dirty="0">
              <a:solidFill>
                <a:schemeClr val="tx1">
                  <a:lumMod val="75000"/>
                  <a:lumOff val="25000"/>
                </a:schemeClr>
              </a:solidFill>
              <a:latin typeface="+mn-lt"/>
              <a:ea typeface="Calibri" charset="0"/>
              <a:cs typeface="Calibri" charset="0"/>
            </a:rPr>
            <a:t>(ex. Destroyed houses, drought)</a:t>
          </a:r>
        </a:p>
      </dgm:t>
    </dgm:pt>
    <dgm:pt modelId="{94E190C2-DE76-4E92-9B8B-12C8AC85398D}" type="parTrans" cxnId="{DA65D739-98AB-49B5-B28F-78D06B43157F}">
      <dgm:prSet/>
      <dgm:spPr/>
      <dgm:t>
        <a:bodyPr/>
        <a:lstStyle/>
        <a:p>
          <a:endParaRPr lang="en-US">
            <a:latin typeface="+mn-lt"/>
          </a:endParaRPr>
        </a:p>
      </dgm:t>
    </dgm:pt>
    <dgm:pt modelId="{B3783AFC-A7BD-4A0E-8A53-49FBB33EB50F}" type="sibTrans" cxnId="{DA65D739-98AB-49B5-B28F-78D06B43157F}">
      <dgm:prSet/>
      <dgm:spPr/>
      <dgm:t>
        <a:bodyPr/>
        <a:lstStyle/>
        <a:p>
          <a:endParaRPr lang="en-US">
            <a:latin typeface="+mn-lt"/>
          </a:endParaRPr>
        </a:p>
      </dgm:t>
    </dgm:pt>
    <dgm:pt modelId="{13416990-6629-4AE4-B0B2-7DE8418884DB}">
      <dgm:prSet/>
      <dgm:spPr/>
      <dgm:t>
        <a:bodyPr/>
        <a:lstStyle/>
        <a:p>
          <a:pPr algn="l"/>
          <a:r>
            <a:rPr lang="en-US" dirty="0">
              <a:solidFill>
                <a:schemeClr val="tx2"/>
              </a:solidFill>
              <a:latin typeface="+mj-lt"/>
              <a:ea typeface="Calibri" charset="0"/>
              <a:cs typeface="Calibri" charset="0"/>
            </a:rPr>
            <a:t>Event Repercussion Data</a:t>
          </a:r>
        </a:p>
      </dgm:t>
    </dgm:pt>
    <dgm:pt modelId="{180D8207-97DB-48B4-AFB6-E1571502D51D}" type="parTrans" cxnId="{88C7DEFE-ACEF-4A9F-B154-781CBBFCBE18}">
      <dgm:prSet/>
      <dgm:spPr/>
      <dgm:t>
        <a:bodyPr/>
        <a:lstStyle/>
        <a:p>
          <a:endParaRPr lang="en-US">
            <a:latin typeface="+mn-lt"/>
          </a:endParaRPr>
        </a:p>
      </dgm:t>
    </dgm:pt>
    <dgm:pt modelId="{355D6E8A-518E-4B49-955A-8C7CE0CBDA24}" type="sibTrans" cxnId="{88C7DEFE-ACEF-4A9F-B154-781CBBFCBE18}">
      <dgm:prSet/>
      <dgm:spPr/>
      <dgm:t>
        <a:bodyPr/>
        <a:lstStyle/>
        <a:p>
          <a:endParaRPr lang="en-US">
            <a:latin typeface="+mn-lt"/>
          </a:endParaRPr>
        </a:p>
      </dgm:t>
    </dgm:pt>
    <dgm:pt modelId="{8FE81FEC-2664-411F-AEB3-065F29F52751}">
      <dgm:prSet custT="1"/>
      <dgm:spPr/>
      <dgm:t>
        <a:bodyPr lIns="182880" tIns="182880" rIns="182880" bIns="182880"/>
        <a:lstStyle/>
        <a:p>
          <a:pPr marL="0">
            <a:buNone/>
          </a:pPr>
          <a:r>
            <a:rPr lang="en-US" sz="1600" dirty="0">
              <a:solidFill>
                <a:schemeClr val="tx1">
                  <a:lumMod val="75000"/>
                  <a:lumOff val="25000"/>
                </a:schemeClr>
              </a:solidFill>
              <a:latin typeface="+mn-lt"/>
            </a:rPr>
            <a:t>Information on injuries. Illness and deaths connected to an extreme weather event</a:t>
          </a:r>
          <a:endParaRPr lang="en-US" sz="1600" dirty="0">
            <a:solidFill>
              <a:schemeClr val="tx1">
                <a:lumMod val="75000"/>
                <a:lumOff val="25000"/>
              </a:schemeClr>
            </a:solidFill>
            <a:latin typeface="+mn-lt"/>
            <a:ea typeface="Calibri" charset="0"/>
            <a:cs typeface="Calibri" charset="0"/>
          </a:endParaRP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917788B4-4702-452B-A9BF-BD370AC7C91D}" type="pres">
      <dgm:prSet presAssocID="{0DD8915E-DC14-41D6-9BB5-F49E1C265163}" presName="Name0" presStyleCnt="0">
        <dgm:presLayoutVars>
          <dgm:dir/>
          <dgm:animLvl val="lvl"/>
          <dgm:resizeHandles val="exact"/>
        </dgm:presLayoutVars>
      </dgm:prSet>
      <dgm:spPr/>
    </dgm:pt>
    <dgm:pt modelId="{54C7622E-B3EE-4BFC-B751-4B261C400F01}" type="pres">
      <dgm:prSet presAssocID="{CEA68BC1-0214-475A-AAEB-F2C106BEDF3D}" presName="composite" presStyleCnt="0"/>
      <dgm:spPr/>
    </dgm:pt>
    <dgm:pt modelId="{80A1A6DF-0273-4C9F-A1CF-A320F9DB6FD1}" type="pres">
      <dgm:prSet presAssocID="{CEA68BC1-0214-475A-AAEB-F2C106BEDF3D}" presName="parTx" presStyleLbl="alignNode1" presStyleIdx="0" presStyleCnt="5">
        <dgm:presLayoutVars>
          <dgm:chMax val="0"/>
          <dgm:chPref val="0"/>
        </dgm:presLayoutVars>
      </dgm:prSet>
      <dgm:spPr/>
    </dgm:pt>
    <dgm:pt modelId="{910C52EF-D1F5-4581-A150-24B263AF9343}" type="pres">
      <dgm:prSet presAssocID="{CEA68BC1-0214-475A-AAEB-F2C106BEDF3D}" presName="desTx" presStyleLbl="alignAccFollowNode1" presStyleIdx="0" presStyleCnt="5">
        <dgm:presLayoutVars/>
      </dgm:prSet>
      <dgm:spPr/>
    </dgm:pt>
    <dgm:pt modelId="{06DEF15E-2A95-4424-9CA3-93FFF5A22F97}" type="pres">
      <dgm:prSet presAssocID="{D52D63DB-7300-43C9-9B4D-DCAB119753ED}" presName="space" presStyleCnt="0"/>
      <dgm:spPr/>
    </dgm:pt>
    <dgm:pt modelId="{0D1CB9BF-C612-4FA5-A8ED-CBAA77D93857}" type="pres">
      <dgm:prSet presAssocID="{57B30C7E-2C98-474C-972A-4A9F013596F6}" presName="composite" presStyleCnt="0"/>
      <dgm:spPr/>
    </dgm:pt>
    <dgm:pt modelId="{1F484571-9C36-4EBC-94E8-740ECF59A9E8}" type="pres">
      <dgm:prSet presAssocID="{57B30C7E-2C98-474C-972A-4A9F013596F6}" presName="parTx" presStyleLbl="alignNode1" presStyleIdx="1" presStyleCnt="5">
        <dgm:presLayoutVars>
          <dgm:chMax val="0"/>
          <dgm:chPref val="0"/>
        </dgm:presLayoutVars>
      </dgm:prSet>
      <dgm:spPr/>
    </dgm:pt>
    <dgm:pt modelId="{8382FB71-379A-4A42-BEC2-AAF439B565D5}" type="pres">
      <dgm:prSet presAssocID="{57B30C7E-2C98-474C-972A-4A9F013596F6}" presName="desTx" presStyleLbl="alignAccFollowNode1" presStyleIdx="1" presStyleCnt="5">
        <dgm:presLayoutVars/>
      </dgm:prSet>
      <dgm:spPr/>
    </dgm:pt>
    <dgm:pt modelId="{CEAD898F-DA15-46A5-A07C-10D30E78B5E8}" type="pres">
      <dgm:prSet presAssocID="{7F14057D-1A20-4F64-A110-C77AC5F00602}" presName="space" presStyleCnt="0"/>
      <dgm:spPr/>
    </dgm:pt>
    <dgm:pt modelId="{BEA164EE-1450-4AEB-9527-4E22FBF3C1A8}" type="pres">
      <dgm:prSet presAssocID="{0A954AA6-C6B0-4271-8792-CCCE30CE7D69}" presName="composite" presStyleCnt="0"/>
      <dgm:spPr/>
    </dgm:pt>
    <dgm:pt modelId="{6B33ABE5-CEF1-4B39-82C3-F1FC644C0A8F}" type="pres">
      <dgm:prSet presAssocID="{0A954AA6-C6B0-4271-8792-CCCE30CE7D69}" presName="parTx" presStyleLbl="alignNode1" presStyleIdx="2" presStyleCnt="5">
        <dgm:presLayoutVars>
          <dgm:chMax val="0"/>
          <dgm:chPref val="0"/>
        </dgm:presLayoutVars>
      </dgm:prSet>
      <dgm:spPr/>
    </dgm:pt>
    <dgm:pt modelId="{D49AD3F7-B2B6-4709-A43B-C22DEB981B39}" type="pres">
      <dgm:prSet presAssocID="{0A954AA6-C6B0-4271-8792-CCCE30CE7D69}" presName="desTx" presStyleLbl="alignAccFollowNode1" presStyleIdx="2" presStyleCnt="5">
        <dgm:presLayoutVars/>
      </dgm:prSet>
      <dgm:spPr/>
    </dgm:pt>
    <dgm:pt modelId="{C83CA8A9-5873-4873-B14F-2F0E7FB2ABCC}" type="pres">
      <dgm:prSet presAssocID="{7635DF39-FFCE-4F67-A43A-C3F7B847830D}" presName="space" presStyleCnt="0"/>
      <dgm:spPr/>
    </dgm:pt>
    <dgm:pt modelId="{952DF76F-9AB8-4BB6-B004-372FA36D16E3}" type="pres">
      <dgm:prSet presAssocID="{1E1BD5C7-7E98-4E9C-980A-6231C710F86D}" presName="composite" presStyleCnt="0"/>
      <dgm:spPr/>
    </dgm:pt>
    <dgm:pt modelId="{4AE355A7-3A54-47B1-8CB5-F35120F77B1B}" type="pres">
      <dgm:prSet presAssocID="{1E1BD5C7-7E98-4E9C-980A-6231C710F86D}" presName="parTx" presStyleLbl="alignNode1" presStyleIdx="3" presStyleCnt="5">
        <dgm:presLayoutVars>
          <dgm:chMax val="0"/>
          <dgm:chPref val="0"/>
        </dgm:presLayoutVars>
      </dgm:prSet>
      <dgm:spPr/>
    </dgm:pt>
    <dgm:pt modelId="{C0A30CE6-D937-498A-8D1C-AB49CDB4AE52}" type="pres">
      <dgm:prSet presAssocID="{1E1BD5C7-7E98-4E9C-980A-6231C710F86D}" presName="desTx" presStyleLbl="alignAccFollowNode1" presStyleIdx="3" presStyleCnt="5">
        <dgm:presLayoutVars/>
      </dgm:prSet>
      <dgm:spPr/>
    </dgm:pt>
    <dgm:pt modelId="{5F52C0BF-6756-4EC5-B609-DFC97E73A4A5}" type="pres">
      <dgm:prSet presAssocID="{BDC49242-DD3A-494A-A4AF-E750AD6D3DAB}" presName="space" presStyleCnt="0"/>
      <dgm:spPr/>
    </dgm:pt>
    <dgm:pt modelId="{F042507F-C824-490E-948D-BDF8D9C669BD}" type="pres">
      <dgm:prSet presAssocID="{13416990-6629-4AE4-B0B2-7DE8418884DB}" presName="composite" presStyleCnt="0"/>
      <dgm:spPr/>
    </dgm:pt>
    <dgm:pt modelId="{1D3D5FCC-5789-4468-99A6-5D6A676B6013}" type="pres">
      <dgm:prSet presAssocID="{13416990-6629-4AE4-B0B2-7DE8418884DB}" presName="parTx" presStyleLbl="alignNode1" presStyleIdx="4" presStyleCnt="5">
        <dgm:presLayoutVars>
          <dgm:chMax val="0"/>
          <dgm:chPref val="0"/>
        </dgm:presLayoutVars>
      </dgm:prSet>
      <dgm:spPr/>
    </dgm:pt>
    <dgm:pt modelId="{44C7D37A-568B-4A53-88BE-8330DEF7D4A3}" type="pres">
      <dgm:prSet presAssocID="{13416990-6629-4AE4-B0B2-7DE8418884DB}" presName="desTx" presStyleLbl="alignAccFollowNode1" presStyleIdx="4" presStyleCnt="5">
        <dgm:presLayoutVars/>
      </dgm:prSet>
      <dgm:spPr/>
    </dgm:pt>
  </dgm:ptLst>
  <dgm:cxnLst>
    <dgm:cxn modelId="{4A7F6715-186E-49A7-B901-131CC9610C6D}" srcId="{0DD8915E-DC14-41D6-9BB5-F49E1C265163}" destId="{CEA68BC1-0214-475A-AAEB-F2C106BEDF3D}" srcOrd="0" destOrd="0" parTransId="{D39F5498-D166-4D4F-959E-220D13F281F2}" sibTransId="{D52D63DB-7300-43C9-9B4D-DCAB119753ED}"/>
    <dgm:cxn modelId="{88C0D421-0F9D-49BA-8817-FC936CC87FAC}" type="presOf" srcId="{B45FF3C1-5A75-4E4C-B2B6-84B0FAC421C2}" destId="{8382FB71-379A-4A42-BEC2-AAF439B565D5}" srcOrd="0" destOrd="0" presId="urn:microsoft.com/office/officeart/2016/7/layout/HorizontalActionList"/>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DA65D739-98AB-49B5-B28F-78D06B43157F}" srcId="{1E1BD5C7-7E98-4E9C-980A-6231C710F86D}" destId="{A0B60079-4AAF-49AC-8F08-8A2DFAEE29DB}" srcOrd="0" destOrd="0" parTransId="{94E190C2-DE76-4E92-9B8B-12C8AC85398D}" sibTransId="{B3783AFC-A7BD-4A0E-8A53-49FBB33EB50F}"/>
    <dgm:cxn modelId="{711E093C-AD42-45A4-8D40-A2D39702062E}" srcId="{13416990-6629-4AE4-B0B2-7DE8418884DB}" destId="{8FE81FEC-2664-411F-AEB3-065F29F52751}" srcOrd="0" destOrd="0" parTransId="{BCBC007E-0269-421B-9C41-DE26D5C3A822}" sibTransId="{80230EB7-7230-4881-A631-309C07417378}"/>
    <dgm:cxn modelId="{F291143C-5080-4FD6-BEEA-B126FBAFEC70}" srcId="{0DD8915E-DC14-41D6-9BB5-F49E1C265163}" destId="{1E1BD5C7-7E98-4E9C-980A-6231C710F86D}" srcOrd="3" destOrd="0" parTransId="{63D0BD99-D324-4743-A063-0F16264E6A03}" sibTransId="{BDC49242-DD3A-494A-A4AF-E750AD6D3DAB}"/>
    <dgm:cxn modelId="{7AF7564A-7BD3-438E-9B3C-14BD86824042}" type="presOf" srcId="{57B30C7E-2C98-474C-972A-4A9F013596F6}" destId="{1F484571-9C36-4EBC-94E8-740ECF59A9E8}" srcOrd="0" destOrd="0" presId="urn:microsoft.com/office/officeart/2016/7/layout/HorizontalActionList"/>
    <dgm:cxn modelId="{6AFDC150-9F77-4A36-A180-B36F17F720D5}" type="presOf" srcId="{1E1BD5C7-7E98-4E9C-980A-6231C710F86D}" destId="{4AE355A7-3A54-47B1-8CB5-F35120F77B1B}" srcOrd="0" destOrd="0" presId="urn:microsoft.com/office/officeart/2016/7/layout/HorizontalActionList"/>
    <dgm:cxn modelId="{9C4BCC70-6D73-47C9-B488-C135FF971FCD}" type="presOf" srcId="{13416990-6629-4AE4-B0B2-7DE8418884DB}" destId="{1D3D5FCC-5789-4468-99A6-5D6A676B6013}" srcOrd="0" destOrd="0" presId="urn:microsoft.com/office/officeart/2016/7/layout/HorizontalActionList"/>
    <dgm:cxn modelId="{E6E94786-140A-4645-ACBD-B11A56308E02}" srcId="{CEA68BC1-0214-475A-AAEB-F2C106BEDF3D}" destId="{6E78410F-604C-43A6-A991-1F6A0685C76E}" srcOrd="0" destOrd="0" parTransId="{B87758DC-95B9-415D-8FA2-3A592F03EEB6}" sibTransId="{81ADE71D-3BBC-45B9-8FE7-89C53F21FB8E}"/>
    <dgm:cxn modelId="{77938B8A-5AD8-4A5E-A030-55E04EAC32E6}" type="presOf" srcId="{6E78410F-604C-43A6-A991-1F6A0685C76E}" destId="{910C52EF-D1F5-4581-A150-24B263AF9343}" srcOrd="0" destOrd="0" presId="urn:microsoft.com/office/officeart/2016/7/layout/HorizontalActionList"/>
    <dgm:cxn modelId="{E440549C-0098-4200-80A6-FF88137F160F}" type="presOf" srcId="{0DD8915E-DC14-41D6-9BB5-F49E1C265163}" destId="{917788B4-4702-452B-A9BF-BD370AC7C91D}" srcOrd="0" destOrd="0" presId="urn:microsoft.com/office/officeart/2016/7/layout/HorizontalActionList"/>
    <dgm:cxn modelId="{B33405B2-B51D-4E21-BC61-F0A17B517544}" type="presOf" srcId="{A0B60079-4AAF-49AC-8F08-8A2DFAEE29DB}" destId="{C0A30CE6-D937-498A-8D1C-AB49CDB4AE52}" srcOrd="0" destOrd="0" presId="urn:microsoft.com/office/officeart/2016/7/layout/HorizontalActionList"/>
    <dgm:cxn modelId="{D6AF6FC0-4B56-4246-AC09-69D41F1CFC6B}" srcId="{57B30C7E-2C98-474C-972A-4A9F013596F6}" destId="{B45FF3C1-5A75-4E4C-B2B6-84B0FAC421C2}" srcOrd="0" destOrd="0" parTransId="{34A81C80-FF70-48EA-B442-BDB1EF403754}" sibTransId="{5B9815BA-8A8F-4251-B182-AD39A4FE26DD}"/>
    <dgm:cxn modelId="{B4983ACB-8E8C-4A2A-9B18-8617D7E17A77}" type="presOf" srcId="{838BD54C-88AD-40D7-AF5F-AB65EB0898A5}" destId="{D49AD3F7-B2B6-4709-A43B-C22DEB981B39}" srcOrd="0" destOrd="0" presId="urn:microsoft.com/office/officeart/2016/7/layout/HorizontalActionList"/>
    <dgm:cxn modelId="{F287A5D1-1293-47FF-AD35-F35BD7DB7217}" type="presOf" srcId="{8FE81FEC-2664-411F-AEB3-065F29F52751}" destId="{44C7D37A-568B-4A53-88BE-8330DEF7D4A3}" srcOrd="0" destOrd="0" presId="urn:microsoft.com/office/officeart/2016/7/layout/HorizontalActionList"/>
    <dgm:cxn modelId="{9AF54BDB-DAB3-4B24-A529-369FFC39451F}" type="presOf" srcId="{0A954AA6-C6B0-4271-8792-CCCE30CE7D69}" destId="{6B33ABE5-CEF1-4B39-82C3-F1FC644C0A8F}" srcOrd="0" destOrd="0" presId="urn:microsoft.com/office/officeart/2016/7/layout/HorizontalActionList"/>
    <dgm:cxn modelId="{E3F2F5EC-16B1-4C58-9182-F30E78C8D17D}" type="presOf" srcId="{CEA68BC1-0214-475A-AAEB-F2C106BEDF3D}" destId="{80A1A6DF-0273-4C9F-A1CF-A320F9DB6FD1}" srcOrd="0" destOrd="0" presId="urn:microsoft.com/office/officeart/2016/7/layout/HorizontalActionList"/>
    <dgm:cxn modelId="{122438FB-0EB1-4DC7-B97A-C5EDE3236321}" srcId="{0A954AA6-C6B0-4271-8792-CCCE30CE7D69}" destId="{838BD54C-88AD-40D7-AF5F-AB65EB0898A5}" srcOrd="0" destOrd="0" parTransId="{FD106F30-FED7-4A4D-9063-A51FC1861B8D}" sibTransId="{C5AC6457-3C00-4583-9061-8DA5017D63FF}"/>
    <dgm:cxn modelId="{88C7DEFE-ACEF-4A9F-B154-781CBBFCBE18}" srcId="{0DD8915E-DC14-41D6-9BB5-F49E1C265163}" destId="{13416990-6629-4AE4-B0B2-7DE8418884DB}" srcOrd="4" destOrd="0" parTransId="{180D8207-97DB-48B4-AFB6-E1571502D51D}" sibTransId="{355D6E8A-518E-4B49-955A-8C7CE0CBDA24}"/>
    <dgm:cxn modelId="{33ECD332-58AF-4E88-A500-D1240A9110AD}" type="presParOf" srcId="{917788B4-4702-452B-A9BF-BD370AC7C91D}" destId="{54C7622E-B3EE-4BFC-B751-4B261C400F01}" srcOrd="0" destOrd="0" presId="urn:microsoft.com/office/officeart/2016/7/layout/HorizontalActionList"/>
    <dgm:cxn modelId="{235818C5-3573-4908-AEE0-3A7896555462}" type="presParOf" srcId="{54C7622E-B3EE-4BFC-B751-4B261C400F01}" destId="{80A1A6DF-0273-4C9F-A1CF-A320F9DB6FD1}" srcOrd="0" destOrd="0" presId="urn:microsoft.com/office/officeart/2016/7/layout/HorizontalActionList"/>
    <dgm:cxn modelId="{33438145-C485-436C-AD90-2BC58FD45BD2}" type="presParOf" srcId="{54C7622E-B3EE-4BFC-B751-4B261C400F01}" destId="{910C52EF-D1F5-4581-A150-24B263AF9343}" srcOrd="1" destOrd="0" presId="urn:microsoft.com/office/officeart/2016/7/layout/HorizontalActionList"/>
    <dgm:cxn modelId="{0EA76779-6AA3-4942-8892-7B9CDEB74548}" type="presParOf" srcId="{917788B4-4702-452B-A9BF-BD370AC7C91D}" destId="{06DEF15E-2A95-4424-9CA3-93FFF5A22F97}" srcOrd="1" destOrd="0" presId="urn:microsoft.com/office/officeart/2016/7/layout/HorizontalActionList"/>
    <dgm:cxn modelId="{57A61824-4682-4CED-A1C9-A568972EE94D}" type="presParOf" srcId="{917788B4-4702-452B-A9BF-BD370AC7C91D}" destId="{0D1CB9BF-C612-4FA5-A8ED-CBAA77D93857}" srcOrd="2" destOrd="0" presId="urn:microsoft.com/office/officeart/2016/7/layout/HorizontalActionList"/>
    <dgm:cxn modelId="{7A2FA531-FB20-457D-BFF0-44C485415D15}" type="presParOf" srcId="{0D1CB9BF-C612-4FA5-A8ED-CBAA77D93857}" destId="{1F484571-9C36-4EBC-94E8-740ECF59A9E8}" srcOrd="0" destOrd="0" presId="urn:microsoft.com/office/officeart/2016/7/layout/HorizontalActionList"/>
    <dgm:cxn modelId="{9BCEDA81-6667-4C17-AFA8-2C42082BF207}" type="presParOf" srcId="{0D1CB9BF-C612-4FA5-A8ED-CBAA77D93857}" destId="{8382FB71-379A-4A42-BEC2-AAF439B565D5}" srcOrd="1" destOrd="0" presId="urn:microsoft.com/office/officeart/2016/7/layout/HorizontalActionList"/>
    <dgm:cxn modelId="{5A057344-D843-4EDB-84B0-60D5D1347B9F}" type="presParOf" srcId="{917788B4-4702-452B-A9BF-BD370AC7C91D}" destId="{CEAD898F-DA15-46A5-A07C-10D30E78B5E8}" srcOrd="3" destOrd="0" presId="urn:microsoft.com/office/officeart/2016/7/layout/HorizontalActionList"/>
    <dgm:cxn modelId="{8508FC8E-9136-4A97-9AA3-FFDDDB3B40AE}" type="presParOf" srcId="{917788B4-4702-452B-A9BF-BD370AC7C91D}" destId="{BEA164EE-1450-4AEB-9527-4E22FBF3C1A8}" srcOrd="4" destOrd="0" presId="urn:microsoft.com/office/officeart/2016/7/layout/HorizontalActionList"/>
    <dgm:cxn modelId="{657D2BC0-01E3-4AB6-A185-AF8A8BDB41EA}" type="presParOf" srcId="{BEA164EE-1450-4AEB-9527-4E22FBF3C1A8}" destId="{6B33ABE5-CEF1-4B39-82C3-F1FC644C0A8F}" srcOrd="0" destOrd="0" presId="urn:microsoft.com/office/officeart/2016/7/layout/HorizontalActionList"/>
    <dgm:cxn modelId="{D58411C6-0DF5-4662-9901-DA23240E83B9}" type="presParOf" srcId="{BEA164EE-1450-4AEB-9527-4E22FBF3C1A8}" destId="{D49AD3F7-B2B6-4709-A43B-C22DEB981B39}" srcOrd="1" destOrd="0" presId="urn:microsoft.com/office/officeart/2016/7/layout/HorizontalActionList"/>
    <dgm:cxn modelId="{3F6A4F5F-E2A5-4931-86E6-12BB70DD5E96}" type="presParOf" srcId="{917788B4-4702-452B-A9BF-BD370AC7C91D}" destId="{C83CA8A9-5873-4873-B14F-2F0E7FB2ABCC}" srcOrd="5" destOrd="0" presId="urn:microsoft.com/office/officeart/2016/7/layout/HorizontalActionList"/>
    <dgm:cxn modelId="{4C32C92D-DDF9-49A1-AF89-0235CF9C71B7}" type="presParOf" srcId="{917788B4-4702-452B-A9BF-BD370AC7C91D}" destId="{952DF76F-9AB8-4BB6-B004-372FA36D16E3}" srcOrd="6" destOrd="0" presId="urn:microsoft.com/office/officeart/2016/7/layout/HorizontalActionList"/>
    <dgm:cxn modelId="{57417539-B51B-4234-AEE5-F533ECC107BB}" type="presParOf" srcId="{952DF76F-9AB8-4BB6-B004-372FA36D16E3}" destId="{4AE355A7-3A54-47B1-8CB5-F35120F77B1B}" srcOrd="0" destOrd="0" presId="urn:microsoft.com/office/officeart/2016/7/layout/HorizontalActionList"/>
    <dgm:cxn modelId="{17742994-33B7-461E-8138-938D77B15D79}" type="presParOf" srcId="{952DF76F-9AB8-4BB6-B004-372FA36D16E3}" destId="{C0A30CE6-D937-498A-8D1C-AB49CDB4AE52}" srcOrd="1" destOrd="0" presId="urn:microsoft.com/office/officeart/2016/7/layout/HorizontalActionList"/>
    <dgm:cxn modelId="{63E4F875-88CC-449C-98C8-8CCD36740115}" type="presParOf" srcId="{917788B4-4702-452B-A9BF-BD370AC7C91D}" destId="{5F52C0BF-6756-4EC5-B609-DFC97E73A4A5}" srcOrd="7" destOrd="0" presId="urn:microsoft.com/office/officeart/2016/7/layout/HorizontalActionList"/>
    <dgm:cxn modelId="{008A04F8-CCA8-463D-A028-8F7B8B5DED82}" type="presParOf" srcId="{917788B4-4702-452B-A9BF-BD370AC7C91D}" destId="{F042507F-C824-490E-948D-BDF8D9C669BD}" srcOrd="8" destOrd="0" presId="urn:microsoft.com/office/officeart/2016/7/layout/HorizontalActionList"/>
    <dgm:cxn modelId="{1AE7904C-A54A-4252-8559-6AFDB410BC10}" type="presParOf" srcId="{F042507F-C824-490E-948D-BDF8D9C669BD}" destId="{1D3D5FCC-5789-4468-99A6-5D6A676B6013}" srcOrd="0" destOrd="0" presId="urn:microsoft.com/office/officeart/2016/7/layout/HorizontalActionList"/>
    <dgm:cxn modelId="{52C4214A-785F-4BE4-BD04-5A0C4ABD5272}" type="presParOf" srcId="{F042507F-C824-490E-948D-BDF8D9C669BD}" destId="{44C7D37A-568B-4A53-88BE-8330DEF7D4A3}"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5" csCatId="accent1" phldr="1"/>
      <dgm:spPr/>
      <dgm:t>
        <a:bodyPr/>
        <a:lstStyle/>
        <a:p>
          <a:endParaRPr lang="en-US"/>
        </a:p>
      </dgm:t>
    </dgm:pt>
    <dgm:pt modelId="{CEA68BC1-0214-475A-AAEB-F2C106BEDF3D}">
      <dgm:prSet/>
      <dgm:spPr/>
      <dgm:t>
        <a:bodyPr/>
        <a:lstStyle/>
        <a:p>
          <a:pPr algn="l"/>
          <a:r>
            <a:rPr lang="en-US" dirty="0">
              <a:solidFill>
                <a:schemeClr val="tx2"/>
              </a:solidFill>
              <a:latin typeface="+mj-lt"/>
              <a:ea typeface="Calibri" charset="0"/>
              <a:cs typeface="Calibri" charset="0"/>
            </a:rPr>
            <a:t>Hypothesis</a:t>
          </a:r>
          <a:endParaRPr lang="en-US" dirty="0">
            <a:solidFill>
              <a:schemeClr val="tx2"/>
            </a:solidFill>
            <a:latin typeface="+mj-lt"/>
          </a:endParaRPr>
        </a:p>
      </dgm:t>
    </dgm:pt>
    <dgm:pt modelId="{D39F5498-D166-4D4F-959E-220D13F281F2}" type="parTrans" cxnId="{4A7F6715-186E-49A7-B901-131CC9610C6D}">
      <dgm:prSet/>
      <dgm:spPr/>
      <dgm:t>
        <a:bodyPr/>
        <a:lstStyle/>
        <a:p>
          <a:endParaRPr lang="en-US">
            <a:latin typeface="+mn-lt"/>
          </a:endParaRPr>
        </a:p>
      </dgm:t>
    </dgm:pt>
    <dgm:pt modelId="{D52D63DB-7300-43C9-9B4D-DCAB119753ED}" type="sibTrans" cxnId="{4A7F6715-186E-49A7-B901-131CC9610C6D}">
      <dgm:prSet/>
      <dgm:spPr/>
      <dgm:t>
        <a:bodyPr/>
        <a:lstStyle/>
        <a:p>
          <a:endParaRPr lang="en-US">
            <a:latin typeface="+mn-lt"/>
          </a:endParaRPr>
        </a:p>
      </dgm:t>
    </dgm:pt>
    <dgm:pt modelId="{6E78410F-604C-43A6-A991-1F6A0685C76E}">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Using CNNs, RNNs, and Random Forests, we will be able to detect and classify weather events using satellite imagery and historical weather data.</a:t>
          </a:r>
        </a:p>
      </dgm:t>
    </dgm:pt>
    <dgm:pt modelId="{B87758DC-95B9-415D-8FA2-3A592F03EEB6}" type="parTrans" cxnId="{E6E94786-140A-4645-ACBD-B11A56308E02}">
      <dgm:prSet/>
      <dgm:spPr/>
      <dgm:t>
        <a:bodyPr/>
        <a:lstStyle/>
        <a:p>
          <a:endParaRPr lang="en-US">
            <a:latin typeface="+mn-lt"/>
          </a:endParaRPr>
        </a:p>
      </dgm:t>
    </dgm:pt>
    <dgm:pt modelId="{81ADE71D-3BBC-45B9-8FE7-89C53F21FB8E}" type="sibTrans" cxnId="{E6E94786-140A-4645-ACBD-B11A56308E02}">
      <dgm:prSet/>
      <dgm:spPr/>
      <dgm:t>
        <a:bodyPr/>
        <a:lstStyle/>
        <a:p>
          <a:endParaRPr lang="en-US">
            <a:latin typeface="+mn-lt"/>
          </a:endParaRPr>
        </a:p>
      </dgm:t>
    </dgm:pt>
    <dgm:pt modelId="{57B30C7E-2C98-474C-972A-4A9F013596F6}">
      <dgm:prSet/>
      <dgm:spPr/>
      <dgm:t>
        <a:bodyPr/>
        <a:lstStyle/>
        <a:p>
          <a:pPr algn="l"/>
          <a:r>
            <a:rPr lang="en-US" dirty="0">
              <a:solidFill>
                <a:schemeClr val="tx2"/>
              </a:solidFill>
              <a:latin typeface="+mj-lt"/>
              <a:ea typeface="Calibri" charset="0"/>
              <a:cs typeface="Calibri" charset="0"/>
            </a:rPr>
            <a:t>Objective</a:t>
          </a:r>
        </a:p>
      </dgm:t>
    </dgm:pt>
    <dgm:pt modelId="{3C56CB1B-7905-41E8-90E6-A55A14BA7821}" type="parTrans" cxnId="{13126A2F-129D-4762-93CF-9798949EB589}">
      <dgm:prSet/>
      <dgm:spPr/>
      <dgm:t>
        <a:bodyPr/>
        <a:lstStyle/>
        <a:p>
          <a:endParaRPr lang="en-US">
            <a:latin typeface="+mn-lt"/>
          </a:endParaRPr>
        </a:p>
      </dgm:t>
    </dgm:pt>
    <dgm:pt modelId="{7F14057D-1A20-4F64-A110-C77AC5F00602}" type="sibTrans" cxnId="{13126A2F-129D-4762-93CF-9798949EB589}">
      <dgm:prSet/>
      <dgm:spPr/>
      <dgm:t>
        <a:bodyPr/>
        <a:lstStyle/>
        <a:p>
          <a:endParaRPr lang="en-US">
            <a:latin typeface="+mn-lt"/>
          </a:endParaRPr>
        </a:p>
      </dgm:t>
    </dgm:pt>
    <dgm:pt modelId="{B45FF3C1-5A75-4E4C-B2B6-84B0FAC421C2}">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To identify if unusual weather patterns are forming or occurring.</a:t>
          </a:r>
        </a:p>
      </dgm:t>
    </dgm:pt>
    <dgm:pt modelId="{34A81C80-FF70-48EA-B442-BDB1EF403754}" type="parTrans" cxnId="{D6AF6FC0-4B56-4246-AC09-69D41F1CFC6B}">
      <dgm:prSet/>
      <dgm:spPr/>
      <dgm:t>
        <a:bodyPr/>
        <a:lstStyle/>
        <a:p>
          <a:endParaRPr lang="en-US">
            <a:latin typeface="+mn-lt"/>
          </a:endParaRPr>
        </a:p>
      </dgm:t>
    </dgm:pt>
    <dgm:pt modelId="{5B9815BA-8A8F-4251-B182-AD39A4FE26DD}" type="sibTrans" cxnId="{D6AF6FC0-4B56-4246-AC09-69D41F1CFC6B}">
      <dgm:prSet/>
      <dgm:spPr/>
      <dgm:t>
        <a:bodyPr/>
        <a:lstStyle/>
        <a:p>
          <a:endParaRPr lang="en-US">
            <a:latin typeface="+mn-lt"/>
          </a:endParaRPr>
        </a:p>
      </dgm:t>
    </dgm:pt>
    <dgm:pt modelId="{0A954AA6-C6B0-4271-8792-CCCE30CE7D69}">
      <dgm:prSet/>
      <dgm:spPr/>
      <dgm:t>
        <a:bodyPr/>
        <a:lstStyle/>
        <a:p>
          <a:pPr algn="l"/>
          <a:r>
            <a:rPr lang="en-US" dirty="0">
              <a:solidFill>
                <a:schemeClr val="tx2"/>
              </a:solidFill>
              <a:latin typeface="+mj-lt"/>
              <a:ea typeface="Calibri" charset="0"/>
              <a:cs typeface="Calibri" charset="0"/>
            </a:rPr>
            <a:t>Approach</a:t>
          </a:r>
        </a:p>
      </dgm:t>
    </dgm:pt>
    <dgm:pt modelId="{81CA91A9-12C9-4000-A833-6528B617CCA1}" type="parTrans" cxnId="{61DE8435-87FC-4ED8-A1D9-A0E36224C192}">
      <dgm:prSet/>
      <dgm:spPr/>
      <dgm:t>
        <a:bodyPr/>
        <a:lstStyle/>
        <a:p>
          <a:endParaRPr lang="en-US">
            <a:latin typeface="+mn-lt"/>
          </a:endParaRPr>
        </a:p>
      </dgm:t>
    </dgm:pt>
    <dgm:pt modelId="{7635DF39-FFCE-4F67-A43A-C3F7B847830D}" type="sibTrans" cxnId="{61DE8435-87FC-4ED8-A1D9-A0E36224C192}">
      <dgm:prSet/>
      <dgm:spPr/>
      <dgm:t>
        <a:bodyPr/>
        <a:lstStyle/>
        <a:p>
          <a:endParaRPr lang="en-US">
            <a:latin typeface="+mn-lt"/>
          </a:endParaRPr>
        </a:p>
      </dgm:t>
    </dgm:pt>
    <dgm:pt modelId="{838BD54C-88AD-40D7-AF5F-AB65EB0898A5}">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CNN: analyze satellite images to identify visual patterns associated with severe weather events.</a:t>
          </a:r>
        </a:p>
        <a:p>
          <a:pPr marL="0">
            <a:buNone/>
          </a:pPr>
          <a:r>
            <a:rPr lang="en-US" sz="1600" dirty="0">
              <a:solidFill>
                <a:schemeClr val="tx1">
                  <a:lumMod val="75000"/>
                  <a:lumOff val="25000"/>
                </a:schemeClr>
              </a:solidFill>
              <a:latin typeface="+mn-lt"/>
              <a:ea typeface="Calibri" charset="0"/>
              <a:cs typeface="Calibri" charset="0"/>
            </a:rPr>
            <a:t>RNN: analyze historical time-series data to determine the sequences leading up to severe weather events (for early detection and classification accuracy).</a:t>
          </a:r>
        </a:p>
        <a:p>
          <a:pPr marL="0">
            <a:buNone/>
          </a:pPr>
          <a:r>
            <a:rPr lang="en-US" sz="1600" dirty="0">
              <a:solidFill>
                <a:schemeClr val="tx1">
                  <a:lumMod val="75000"/>
                  <a:lumOff val="25000"/>
                </a:schemeClr>
              </a:solidFill>
              <a:latin typeface="+mn-lt"/>
              <a:ea typeface="Calibri" charset="0"/>
              <a:cs typeface="Calibri" charset="0"/>
            </a:rPr>
            <a:t>Random Forrest: extract weather features from historical data and determine classification of pleasant or unpleasant weather.</a:t>
          </a:r>
        </a:p>
      </dgm:t>
    </dgm:pt>
    <dgm:pt modelId="{FD106F30-FED7-4A4D-9063-A51FC1861B8D}" type="parTrans" cxnId="{122438FB-0EB1-4DC7-B97A-C5EDE3236321}">
      <dgm:prSet/>
      <dgm:spPr/>
      <dgm:t>
        <a:bodyPr/>
        <a:lstStyle/>
        <a:p>
          <a:endParaRPr lang="en-US">
            <a:latin typeface="+mn-lt"/>
          </a:endParaRPr>
        </a:p>
      </dgm:t>
    </dgm:pt>
    <dgm:pt modelId="{C5AC6457-3C00-4583-9061-8DA5017D63FF}" type="sibTrans" cxnId="{122438FB-0EB1-4DC7-B97A-C5EDE3236321}">
      <dgm:prSet/>
      <dgm:spPr/>
      <dgm:t>
        <a:bodyPr/>
        <a:lstStyle/>
        <a:p>
          <a:endParaRPr lang="en-US">
            <a:latin typeface="+mn-lt"/>
          </a:endParaRPr>
        </a:p>
      </dgm:t>
    </dgm:pt>
    <dgm:pt modelId="{917788B4-4702-452B-A9BF-BD370AC7C91D}" type="pres">
      <dgm:prSet presAssocID="{0DD8915E-DC14-41D6-9BB5-F49E1C265163}" presName="Name0" presStyleCnt="0">
        <dgm:presLayoutVars>
          <dgm:dir/>
          <dgm:animLvl val="lvl"/>
          <dgm:resizeHandles val="exact"/>
        </dgm:presLayoutVars>
      </dgm:prSet>
      <dgm:spPr/>
    </dgm:pt>
    <dgm:pt modelId="{54C7622E-B3EE-4BFC-B751-4B261C400F01}" type="pres">
      <dgm:prSet presAssocID="{CEA68BC1-0214-475A-AAEB-F2C106BEDF3D}" presName="composite" presStyleCnt="0"/>
      <dgm:spPr/>
    </dgm:pt>
    <dgm:pt modelId="{80A1A6DF-0273-4C9F-A1CF-A320F9DB6FD1}" type="pres">
      <dgm:prSet presAssocID="{CEA68BC1-0214-475A-AAEB-F2C106BEDF3D}" presName="parTx" presStyleLbl="alignNode1" presStyleIdx="0" presStyleCnt="3">
        <dgm:presLayoutVars>
          <dgm:chMax val="0"/>
          <dgm:chPref val="0"/>
        </dgm:presLayoutVars>
      </dgm:prSet>
      <dgm:spPr/>
    </dgm:pt>
    <dgm:pt modelId="{910C52EF-D1F5-4581-A150-24B263AF9343}" type="pres">
      <dgm:prSet presAssocID="{CEA68BC1-0214-475A-AAEB-F2C106BEDF3D}" presName="desTx" presStyleLbl="alignAccFollowNode1" presStyleIdx="0" presStyleCnt="3">
        <dgm:presLayoutVars/>
      </dgm:prSet>
      <dgm:spPr/>
    </dgm:pt>
    <dgm:pt modelId="{06DEF15E-2A95-4424-9CA3-93FFF5A22F97}" type="pres">
      <dgm:prSet presAssocID="{D52D63DB-7300-43C9-9B4D-DCAB119753ED}" presName="space" presStyleCnt="0"/>
      <dgm:spPr/>
    </dgm:pt>
    <dgm:pt modelId="{0D1CB9BF-C612-4FA5-A8ED-CBAA77D93857}" type="pres">
      <dgm:prSet presAssocID="{57B30C7E-2C98-474C-972A-4A9F013596F6}" presName="composite" presStyleCnt="0"/>
      <dgm:spPr/>
    </dgm:pt>
    <dgm:pt modelId="{1F484571-9C36-4EBC-94E8-740ECF59A9E8}" type="pres">
      <dgm:prSet presAssocID="{57B30C7E-2C98-474C-972A-4A9F013596F6}" presName="parTx" presStyleLbl="alignNode1" presStyleIdx="1" presStyleCnt="3">
        <dgm:presLayoutVars>
          <dgm:chMax val="0"/>
          <dgm:chPref val="0"/>
        </dgm:presLayoutVars>
      </dgm:prSet>
      <dgm:spPr/>
    </dgm:pt>
    <dgm:pt modelId="{8382FB71-379A-4A42-BEC2-AAF439B565D5}" type="pres">
      <dgm:prSet presAssocID="{57B30C7E-2C98-474C-972A-4A9F013596F6}" presName="desTx" presStyleLbl="alignAccFollowNode1" presStyleIdx="1" presStyleCnt="3">
        <dgm:presLayoutVars/>
      </dgm:prSet>
      <dgm:spPr/>
    </dgm:pt>
    <dgm:pt modelId="{CEAD898F-DA15-46A5-A07C-10D30E78B5E8}" type="pres">
      <dgm:prSet presAssocID="{7F14057D-1A20-4F64-A110-C77AC5F00602}" presName="space" presStyleCnt="0"/>
      <dgm:spPr/>
    </dgm:pt>
    <dgm:pt modelId="{BEA164EE-1450-4AEB-9527-4E22FBF3C1A8}" type="pres">
      <dgm:prSet presAssocID="{0A954AA6-C6B0-4271-8792-CCCE30CE7D69}" presName="composite" presStyleCnt="0"/>
      <dgm:spPr/>
    </dgm:pt>
    <dgm:pt modelId="{6B33ABE5-CEF1-4B39-82C3-F1FC644C0A8F}" type="pres">
      <dgm:prSet presAssocID="{0A954AA6-C6B0-4271-8792-CCCE30CE7D69}" presName="parTx" presStyleLbl="alignNode1" presStyleIdx="2" presStyleCnt="3">
        <dgm:presLayoutVars>
          <dgm:chMax val="0"/>
          <dgm:chPref val="0"/>
        </dgm:presLayoutVars>
      </dgm:prSet>
      <dgm:spPr/>
    </dgm:pt>
    <dgm:pt modelId="{D49AD3F7-B2B6-4709-A43B-C22DEB981B39}" type="pres">
      <dgm:prSet presAssocID="{0A954AA6-C6B0-4271-8792-CCCE30CE7D69}" presName="desTx" presStyleLbl="alignAccFollowNode1" presStyleIdx="2" presStyleCnt="3">
        <dgm:presLayoutVars/>
      </dgm:prSet>
      <dgm:spPr/>
    </dgm:pt>
  </dgm:ptLst>
  <dgm:cxnLst>
    <dgm:cxn modelId="{4A7F6715-186E-49A7-B901-131CC9610C6D}" srcId="{0DD8915E-DC14-41D6-9BB5-F49E1C265163}" destId="{CEA68BC1-0214-475A-AAEB-F2C106BEDF3D}" srcOrd="0" destOrd="0" parTransId="{D39F5498-D166-4D4F-959E-220D13F281F2}" sibTransId="{D52D63DB-7300-43C9-9B4D-DCAB119753ED}"/>
    <dgm:cxn modelId="{88C0D421-0F9D-49BA-8817-FC936CC87FAC}" type="presOf" srcId="{B45FF3C1-5A75-4E4C-B2B6-84B0FAC421C2}" destId="{8382FB71-379A-4A42-BEC2-AAF439B565D5}" srcOrd="0" destOrd="0" presId="urn:microsoft.com/office/officeart/2016/7/layout/HorizontalActionList"/>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7AF7564A-7BD3-438E-9B3C-14BD86824042}" type="presOf" srcId="{57B30C7E-2C98-474C-972A-4A9F013596F6}" destId="{1F484571-9C36-4EBC-94E8-740ECF59A9E8}" srcOrd="0" destOrd="0" presId="urn:microsoft.com/office/officeart/2016/7/layout/HorizontalActionList"/>
    <dgm:cxn modelId="{E6E94786-140A-4645-ACBD-B11A56308E02}" srcId="{CEA68BC1-0214-475A-AAEB-F2C106BEDF3D}" destId="{6E78410F-604C-43A6-A991-1F6A0685C76E}" srcOrd="0" destOrd="0" parTransId="{B87758DC-95B9-415D-8FA2-3A592F03EEB6}" sibTransId="{81ADE71D-3BBC-45B9-8FE7-89C53F21FB8E}"/>
    <dgm:cxn modelId="{77938B8A-5AD8-4A5E-A030-55E04EAC32E6}" type="presOf" srcId="{6E78410F-604C-43A6-A991-1F6A0685C76E}" destId="{910C52EF-D1F5-4581-A150-24B263AF9343}" srcOrd="0" destOrd="0" presId="urn:microsoft.com/office/officeart/2016/7/layout/HorizontalActionList"/>
    <dgm:cxn modelId="{E440549C-0098-4200-80A6-FF88137F160F}" type="presOf" srcId="{0DD8915E-DC14-41D6-9BB5-F49E1C265163}" destId="{917788B4-4702-452B-A9BF-BD370AC7C91D}" srcOrd="0" destOrd="0" presId="urn:microsoft.com/office/officeart/2016/7/layout/HorizontalActionList"/>
    <dgm:cxn modelId="{D6AF6FC0-4B56-4246-AC09-69D41F1CFC6B}" srcId="{57B30C7E-2C98-474C-972A-4A9F013596F6}" destId="{B45FF3C1-5A75-4E4C-B2B6-84B0FAC421C2}" srcOrd="0" destOrd="0" parTransId="{34A81C80-FF70-48EA-B442-BDB1EF403754}" sibTransId="{5B9815BA-8A8F-4251-B182-AD39A4FE26DD}"/>
    <dgm:cxn modelId="{B4983ACB-8E8C-4A2A-9B18-8617D7E17A77}" type="presOf" srcId="{838BD54C-88AD-40D7-AF5F-AB65EB0898A5}" destId="{D49AD3F7-B2B6-4709-A43B-C22DEB981B39}" srcOrd="0" destOrd="0" presId="urn:microsoft.com/office/officeart/2016/7/layout/HorizontalActionList"/>
    <dgm:cxn modelId="{9AF54BDB-DAB3-4B24-A529-369FFC39451F}" type="presOf" srcId="{0A954AA6-C6B0-4271-8792-CCCE30CE7D69}" destId="{6B33ABE5-CEF1-4B39-82C3-F1FC644C0A8F}" srcOrd="0" destOrd="0" presId="urn:microsoft.com/office/officeart/2016/7/layout/HorizontalActionList"/>
    <dgm:cxn modelId="{E3F2F5EC-16B1-4C58-9182-F30E78C8D17D}" type="presOf" srcId="{CEA68BC1-0214-475A-AAEB-F2C106BEDF3D}" destId="{80A1A6DF-0273-4C9F-A1CF-A320F9DB6FD1}" srcOrd="0" destOrd="0" presId="urn:microsoft.com/office/officeart/2016/7/layout/HorizontalActionList"/>
    <dgm:cxn modelId="{122438FB-0EB1-4DC7-B97A-C5EDE3236321}" srcId="{0A954AA6-C6B0-4271-8792-CCCE30CE7D69}" destId="{838BD54C-88AD-40D7-AF5F-AB65EB0898A5}" srcOrd="0" destOrd="0" parTransId="{FD106F30-FED7-4A4D-9063-A51FC1861B8D}" sibTransId="{C5AC6457-3C00-4583-9061-8DA5017D63FF}"/>
    <dgm:cxn modelId="{33ECD332-58AF-4E88-A500-D1240A9110AD}" type="presParOf" srcId="{917788B4-4702-452B-A9BF-BD370AC7C91D}" destId="{54C7622E-B3EE-4BFC-B751-4B261C400F01}" srcOrd="0" destOrd="0" presId="urn:microsoft.com/office/officeart/2016/7/layout/HorizontalActionList"/>
    <dgm:cxn modelId="{235818C5-3573-4908-AEE0-3A7896555462}" type="presParOf" srcId="{54C7622E-B3EE-4BFC-B751-4B261C400F01}" destId="{80A1A6DF-0273-4C9F-A1CF-A320F9DB6FD1}" srcOrd="0" destOrd="0" presId="urn:microsoft.com/office/officeart/2016/7/layout/HorizontalActionList"/>
    <dgm:cxn modelId="{33438145-C485-436C-AD90-2BC58FD45BD2}" type="presParOf" srcId="{54C7622E-B3EE-4BFC-B751-4B261C400F01}" destId="{910C52EF-D1F5-4581-A150-24B263AF9343}" srcOrd="1" destOrd="0" presId="urn:microsoft.com/office/officeart/2016/7/layout/HorizontalActionList"/>
    <dgm:cxn modelId="{0EA76779-6AA3-4942-8892-7B9CDEB74548}" type="presParOf" srcId="{917788B4-4702-452B-A9BF-BD370AC7C91D}" destId="{06DEF15E-2A95-4424-9CA3-93FFF5A22F97}" srcOrd="1" destOrd="0" presId="urn:microsoft.com/office/officeart/2016/7/layout/HorizontalActionList"/>
    <dgm:cxn modelId="{57A61824-4682-4CED-A1C9-A568972EE94D}" type="presParOf" srcId="{917788B4-4702-452B-A9BF-BD370AC7C91D}" destId="{0D1CB9BF-C612-4FA5-A8ED-CBAA77D93857}" srcOrd="2" destOrd="0" presId="urn:microsoft.com/office/officeart/2016/7/layout/HorizontalActionList"/>
    <dgm:cxn modelId="{7A2FA531-FB20-457D-BFF0-44C485415D15}" type="presParOf" srcId="{0D1CB9BF-C612-4FA5-A8ED-CBAA77D93857}" destId="{1F484571-9C36-4EBC-94E8-740ECF59A9E8}" srcOrd="0" destOrd="0" presId="urn:microsoft.com/office/officeart/2016/7/layout/HorizontalActionList"/>
    <dgm:cxn modelId="{9BCEDA81-6667-4C17-AFA8-2C42082BF207}" type="presParOf" srcId="{0D1CB9BF-C612-4FA5-A8ED-CBAA77D93857}" destId="{8382FB71-379A-4A42-BEC2-AAF439B565D5}" srcOrd="1" destOrd="0" presId="urn:microsoft.com/office/officeart/2016/7/layout/HorizontalActionList"/>
    <dgm:cxn modelId="{5A057344-D843-4EDB-84B0-60D5D1347B9F}" type="presParOf" srcId="{917788B4-4702-452B-A9BF-BD370AC7C91D}" destId="{CEAD898F-DA15-46A5-A07C-10D30E78B5E8}" srcOrd="3" destOrd="0" presId="urn:microsoft.com/office/officeart/2016/7/layout/HorizontalActionList"/>
    <dgm:cxn modelId="{8508FC8E-9136-4A97-9AA3-FFDDDB3B40AE}" type="presParOf" srcId="{917788B4-4702-452B-A9BF-BD370AC7C91D}" destId="{BEA164EE-1450-4AEB-9527-4E22FBF3C1A8}" srcOrd="4" destOrd="0" presId="urn:microsoft.com/office/officeart/2016/7/layout/HorizontalActionList"/>
    <dgm:cxn modelId="{657D2BC0-01E3-4AB6-A185-AF8A8BDB41EA}" type="presParOf" srcId="{BEA164EE-1450-4AEB-9527-4E22FBF3C1A8}" destId="{6B33ABE5-CEF1-4B39-82C3-F1FC644C0A8F}" srcOrd="0" destOrd="0" presId="urn:microsoft.com/office/officeart/2016/7/layout/HorizontalActionList"/>
    <dgm:cxn modelId="{D58411C6-0DF5-4662-9901-DA23240E83B9}" type="presParOf" srcId="{BEA164EE-1450-4AEB-9527-4E22FBF3C1A8}" destId="{D49AD3F7-B2B6-4709-A43B-C22DEB981B39}"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5" csCatId="accent1" phldr="1"/>
      <dgm:spPr/>
      <dgm:t>
        <a:bodyPr/>
        <a:lstStyle/>
        <a:p>
          <a:endParaRPr lang="en-US"/>
        </a:p>
      </dgm:t>
    </dgm:pt>
    <dgm:pt modelId="{917788B4-4702-452B-A9BF-BD370AC7C91D}" type="pres">
      <dgm:prSet presAssocID="{0DD8915E-DC14-41D6-9BB5-F49E1C265163}" presName="Name0" presStyleCnt="0">
        <dgm:presLayoutVars>
          <dgm:dir/>
          <dgm:animLvl val="lvl"/>
          <dgm:resizeHandles val="exact"/>
        </dgm:presLayoutVars>
      </dgm:prSet>
      <dgm:spPr/>
    </dgm:pt>
  </dgm:ptLst>
  <dgm:cxnLst>
    <dgm:cxn modelId="{E440549C-0098-4200-80A6-FF88137F160F}" type="presOf" srcId="{0DD8915E-DC14-41D6-9BB5-F49E1C265163}" destId="{917788B4-4702-452B-A9BF-BD370AC7C91D}" srcOrd="0" destOrd="0" presId="urn:microsoft.com/office/officeart/2016/7/layout/HorizontalActionList"/>
  </dgm:cxnLst>
  <dgm:bg>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5" csCatId="accent1" phldr="1"/>
      <dgm:spPr/>
      <dgm:t>
        <a:bodyPr/>
        <a:lstStyle/>
        <a:p>
          <a:endParaRPr lang="en-US"/>
        </a:p>
      </dgm:t>
    </dgm:pt>
    <dgm:pt modelId="{CEA68BC1-0214-475A-AAEB-F2C106BEDF3D}">
      <dgm:prSet/>
      <dgm:spPr/>
      <dgm:t>
        <a:bodyPr/>
        <a:lstStyle/>
        <a:p>
          <a:pPr algn="l"/>
          <a:r>
            <a:rPr lang="en-US" dirty="0">
              <a:solidFill>
                <a:schemeClr val="tx2"/>
              </a:solidFill>
              <a:latin typeface="+mj-lt"/>
              <a:ea typeface="Calibri" charset="0"/>
              <a:cs typeface="Calibri" charset="0"/>
            </a:rPr>
            <a:t>Hypothesis</a:t>
          </a:r>
          <a:endParaRPr lang="en-US" dirty="0">
            <a:solidFill>
              <a:schemeClr val="tx2"/>
            </a:solidFill>
            <a:latin typeface="+mj-lt"/>
          </a:endParaRPr>
        </a:p>
      </dgm:t>
    </dgm:pt>
    <dgm:pt modelId="{D39F5498-D166-4D4F-959E-220D13F281F2}" type="parTrans" cxnId="{4A7F6715-186E-49A7-B901-131CC9610C6D}">
      <dgm:prSet/>
      <dgm:spPr/>
      <dgm:t>
        <a:bodyPr/>
        <a:lstStyle/>
        <a:p>
          <a:endParaRPr lang="en-US">
            <a:latin typeface="+mn-lt"/>
          </a:endParaRPr>
        </a:p>
      </dgm:t>
    </dgm:pt>
    <dgm:pt modelId="{D52D63DB-7300-43C9-9B4D-DCAB119753ED}" type="sibTrans" cxnId="{4A7F6715-186E-49A7-B901-131CC9610C6D}">
      <dgm:prSet/>
      <dgm:spPr/>
      <dgm:t>
        <a:bodyPr/>
        <a:lstStyle/>
        <a:p>
          <a:endParaRPr lang="en-US">
            <a:latin typeface="+mn-lt"/>
          </a:endParaRPr>
        </a:p>
      </dgm:t>
    </dgm:pt>
    <dgm:pt modelId="{6E78410F-604C-43A6-A991-1F6A0685C76E}">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Through the use of multiple machine learning algorithms, the impact of climate change can be simulated and predicted accurately.</a:t>
          </a:r>
        </a:p>
      </dgm:t>
    </dgm:pt>
    <dgm:pt modelId="{B87758DC-95B9-415D-8FA2-3A592F03EEB6}" type="parTrans" cxnId="{E6E94786-140A-4645-ACBD-B11A56308E02}">
      <dgm:prSet/>
      <dgm:spPr/>
      <dgm:t>
        <a:bodyPr/>
        <a:lstStyle/>
        <a:p>
          <a:endParaRPr lang="en-US">
            <a:latin typeface="+mn-lt"/>
          </a:endParaRPr>
        </a:p>
      </dgm:t>
    </dgm:pt>
    <dgm:pt modelId="{81ADE71D-3BBC-45B9-8FE7-89C53F21FB8E}" type="sibTrans" cxnId="{E6E94786-140A-4645-ACBD-B11A56308E02}">
      <dgm:prSet/>
      <dgm:spPr/>
      <dgm:t>
        <a:bodyPr/>
        <a:lstStyle/>
        <a:p>
          <a:endParaRPr lang="en-US">
            <a:latin typeface="+mn-lt"/>
          </a:endParaRPr>
        </a:p>
      </dgm:t>
    </dgm:pt>
    <dgm:pt modelId="{57B30C7E-2C98-474C-972A-4A9F013596F6}">
      <dgm:prSet/>
      <dgm:spPr/>
      <dgm:t>
        <a:bodyPr/>
        <a:lstStyle/>
        <a:p>
          <a:pPr algn="l"/>
          <a:r>
            <a:rPr lang="en-US" dirty="0">
              <a:solidFill>
                <a:schemeClr val="tx2"/>
              </a:solidFill>
              <a:latin typeface="+mj-lt"/>
              <a:ea typeface="Calibri" charset="0"/>
              <a:cs typeface="Calibri" charset="0"/>
            </a:rPr>
            <a:t>Objective</a:t>
          </a:r>
        </a:p>
      </dgm:t>
    </dgm:pt>
    <dgm:pt modelId="{3C56CB1B-7905-41E8-90E6-A55A14BA7821}" type="parTrans" cxnId="{13126A2F-129D-4762-93CF-9798949EB589}">
      <dgm:prSet/>
      <dgm:spPr/>
      <dgm:t>
        <a:bodyPr/>
        <a:lstStyle/>
        <a:p>
          <a:endParaRPr lang="en-US">
            <a:latin typeface="+mn-lt"/>
          </a:endParaRPr>
        </a:p>
      </dgm:t>
    </dgm:pt>
    <dgm:pt modelId="{7F14057D-1A20-4F64-A110-C77AC5F00602}" type="sibTrans" cxnId="{13126A2F-129D-4762-93CF-9798949EB589}">
      <dgm:prSet/>
      <dgm:spPr/>
      <dgm:t>
        <a:bodyPr/>
        <a:lstStyle/>
        <a:p>
          <a:endParaRPr lang="en-US">
            <a:latin typeface="+mn-lt"/>
          </a:endParaRPr>
        </a:p>
      </dgm:t>
    </dgm:pt>
    <dgm:pt modelId="{B45FF3C1-5A75-4E4C-B2B6-84B0FAC421C2}">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Generate possible climate changes over the next 25-50 years based on current trends.</a:t>
          </a:r>
        </a:p>
      </dgm:t>
    </dgm:pt>
    <dgm:pt modelId="{34A81C80-FF70-48EA-B442-BDB1EF403754}" type="parTrans" cxnId="{D6AF6FC0-4B56-4246-AC09-69D41F1CFC6B}">
      <dgm:prSet/>
      <dgm:spPr/>
      <dgm:t>
        <a:bodyPr/>
        <a:lstStyle/>
        <a:p>
          <a:endParaRPr lang="en-US">
            <a:latin typeface="+mn-lt"/>
          </a:endParaRPr>
        </a:p>
      </dgm:t>
    </dgm:pt>
    <dgm:pt modelId="{5B9815BA-8A8F-4251-B182-AD39A4FE26DD}" type="sibTrans" cxnId="{D6AF6FC0-4B56-4246-AC09-69D41F1CFC6B}">
      <dgm:prSet/>
      <dgm:spPr/>
      <dgm:t>
        <a:bodyPr/>
        <a:lstStyle/>
        <a:p>
          <a:endParaRPr lang="en-US">
            <a:latin typeface="+mn-lt"/>
          </a:endParaRPr>
        </a:p>
      </dgm:t>
    </dgm:pt>
    <dgm:pt modelId="{0A954AA6-C6B0-4271-8792-CCCE30CE7D69}">
      <dgm:prSet/>
      <dgm:spPr/>
      <dgm:t>
        <a:bodyPr/>
        <a:lstStyle/>
        <a:p>
          <a:pPr algn="l"/>
          <a:r>
            <a:rPr lang="en-US" dirty="0">
              <a:solidFill>
                <a:schemeClr val="tx2"/>
              </a:solidFill>
              <a:latin typeface="+mj-lt"/>
              <a:ea typeface="Calibri" charset="0"/>
              <a:cs typeface="Calibri" charset="0"/>
            </a:rPr>
            <a:t>Approach</a:t>
          </a:r>
        </a:p>
      </dgm:t>
    </dgm:pt>
    <dgm:pt modelId="{81CA91A9-12C9-4000-A833-6528B617CCA1}" type="parTrans" cxnId="{61DE8435-87FC-4ED8-A1D9-A0E36224C192}">
      <dgm:prSet/>
      <dgm:spPr/>
      <dgm:t>
        <a:bodyPr/>
        <a:lstStyle/>
        <a:p>
          <a:endParaRPr lang="en-US">
            <a:latin typeface="+mn-lt"/>
          </a:endParaRPr>
        </a:p>
      </dgm:t>
    </dgm:pt>
    <dgm:pt modelId="{7635DF39-FFCE-4F67-A43A-C3F7B847830D}" type="sibTrans" cxnId="{61DE8435-87FC-4ED8-A1D9-A0E36224C192}">
      <dgm:prSet/>
      <dgm:spPr/>
      <dgm:t>
        <a:bodyPr/>
        <a:lstStyle/>
        <a:p>
          <a:endParaRPr lang="en-US">
            <a:latin typeface="+mn-lt"/>
          </a:endParaRPr>
        </a:p>
      </dgm:t>
    </dgm:pt>
    <dgm:pt modelId="{838BD54C-88AD-40D7-AF5F-AB65EB0898A5}">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Use GANs to generate synthetic weather data with different climate change scenarios.</a:t>
          </a:r>
        </a:p>
        <a:p>
          <a:pPr marL="0">
            <a:buNone/>
          </a:pPr>
          <a:r>
            <a:rPr lang="en-US" sz="1600" dirty="0">
              <a:solidFill>
                <a:schemeClr val="tx1">
                  <a:lumMod val="75000"/>
                  <a:lumOff val="25000"/>
                </a:schemeClr>
              </a:solidFill>
              <a:latin typeface="+mn-lt"/>
              <a:ea typeface="Calibri" charset="0"/>
              <a:cs typeface="Calibri" charset="0"/>
            </a:rPr>
            <a:t>Train RNNs on both real and simulated data to forecast future conditions with a focus on key variables contributing to climate change.</a:t>
          </a:r>
        </a:p>
        <a:p>
          <a:pPr marL="0">
            <a:buNone/>
          </a:pPr>
          <a:r>
            <a:rPr lang="en-US" sz="1600" dirty="0">
              <a:solidFill>
                <a:schemeClr val="tx1">
                  <a:lumMod val="75000"/>
                  <a:lumOff val="25000"/>
                </a:schemeClr>
              </a:solidFill>
              <a:latin typeface="+mn-lt"/>
              <a:ea typeface="Calibri" charset="0"/>
              <a:cs typeface="Calibri" charset="0"/>
            </a:rPr>
            <a:t>Analyze results through a Random Forest to identify which types of weather patterns contribute most to climate change.</a:t>
          </a:r>
        </a:p>
      </dgm:t>
    </dgm:pt>
    <dgm:pt modelId="{FD106F30-FED7-4A4D-9063-A51FC1861B8D}" type="parTrans" cxnId="{122438FB-0EB1-4DC7-B97A-C5EDE3236321}">
      <dgm:prSet/>
      <dgm:spPr/>
      <dgm:t>
        <a:bodyPr/>
        <a:lstStyle/>
        <a:p>
          <a:endParaRPr lang="en-US">
            <a:latin typeface="+mn-lt"/>
          </a:endParaRPr>
        </a:p>
      </dgm:t>
    </dgm:pt>
    <dgm:pt modelId="{C5AC6457-3C00-4583-9061-8DA5017D63FF}" type="sibTrans" cxnId="{122438FB-0EB1-4DC7-B97A-C5EDE3236321}">
      <dgm:prSet/>
      <dgm:spPr/>
      <dgm:t>
        <a:bodyPr/>
        <a:lstStyle/>
        <a:p>
          <a:endParaRPr lang="en-US">
            <a:latin typeface="+mn-lt"/>
          </a:endParaRPr>
        </a:p>
      </dgm:t>
    </dgm:pt>
    <dgm:pt modelId="{917788B4-4702-452B-A9BF-BD370AC7C91D}" type="pres">
      <dgm:prSet presAssocID="{0DD8915E-DC14-41D6-9BB5-F49E1C265163}" presName="Name0" presStyleCnt="0">
        <dgm:presLayoutVars>
          <dgm:dir/>
          <dgm:animLvl val="lvl"/>
          <dgm:resizeHandles val="exact"/>
        </dgm:presLayoutVars>
      </dgm:prSet>
      <dgm:spPr/>
    </dgm:pt>
    <dgm:pt modelId="{54C7622E-B3EE-4BFC-B751-4B261C400F01}" type="pres">
      <dgm:prSet presAssocID="{CEA68BC1-0214-475A-AAEB-F2C106BEDF3D}" presName="composite" presStyleCnt="0"/>
      <dgm:spPr/>
    </dgm:pt>
    <dgm:pt modelId="{80A1A6DF-0273-4C9F-A1CF-A320F9DB6FD1}" type="pres">
      <dgm:prSet presAssocID="{CEA68BC1-0214-475A-AAEB-F2C106BEDF3D}" presName="parTx" presStyleLbl="alignNode1" presStyleIdx="0" presStyleCnt="3">
        <dgm:presLayoutVars>
          <dgm:chMax val="0"/>
          <dgm:chPref val="0"/>
        </dgm:presLayoutVars>
      </dgm:prSet>
      <dgm:spPr/>
    </dgm:pt>
    <dgm:pt modelId="{910C52EF-D1F5-4581-A150-24B263AF9343}" type="pres">
      <dgm:prSet presAssocID="{CEA68BC1-0214-475A-AAEB-F2C106BEDF3D}" presName="desTx" presStyleLbl="alignAccFollowNode1" presStyleIdx="0" presStyleCnt="3">
        <dgm:presLayoutVars/>
      </dgm:prSet>
      <dgm:spPr/>
    </dgm:pt>
    <dgm:pt modelId="{06DEF15E-2A95-4424-9CA3-93FFF5A22F97}" type="pres">
      <dgm:prSet presAssocID="{D52D63DB-7300-43C9-9B4D-DCAB119753ED}" presName="space" presStyleCnt="0"/>
      <dgm:spPr/>
    </dgm:pt>
    <dgm:pt modelId="{0D1CB9BF-C612-4FA5-A8ED-CBAA77D93857}" type="pres">
      <dgm:prSet presAssocID="{57B30C7E-2C98-474C-972A-4A9F013596F6}" presName="composite" presStyleCnt="0"/>
      <dgm:spPr/>
    </dgm:pt>
    <dgm:pt modelId="{1F484571-9C36-4EBC-94E8-740ECF59A9E8}" type="pres">
      <dgm:prSet presAssocID="{57B30C7E-2C98-474C-972A-4A9F013596F6}" presName="parTx" presStyleLbl="alignNode1" presStyleIdx="1" presStyleCnt="3">
        <dgm:presLayoutVars>
          <dgm:chMax val="0"/>
          <dgm:chPref val="0"/>
        </dgm:presLayoutVars>
      </dgm:prSet>
      <dgm:spPr/>
    </dgm:pt>
    <dgm:pt modelId="{8382FB71-379A-4A42-BEC2-AAF439B565D5}" type="pres">
      <dgm:prSet presAssocID="{57B30C7E-2C98-474C-972A-4A9F013596F6}" presName="desTx" presStyleLbl="alignAccFollowNode1" presStyleIdx="1" presStyleCnt="3">
        <dgm:presLayoutVars/>
      </dgm:prSet>
      <dgm:spPr/>
    </dgm:pt>
    <dgm:pt modelId="{CEAD898F-DA15-46A5-A07C-10D30E78B5E8}" type="pres">
      <dgm:prSet presAssocID="{7F14057D-1A20-4F64-A110-C77AC5F00602}" presName="space" presStyleCnt="0"/>
      <dgm:spPr/>
    </dgm:pt>
    <dgm:pt modelId="{BEA164EE-1450-4AEB-9527-4E22FBF3C1A8}" type="pres">
      <dgm:prSet presAssocID="{0A954AA6-C6B0-4271-8792-CCCE30CE7D69}" presName="composite" presStyleCnt="0"/>
      <dgm:spPr/>
    </dgm:pt>
    <dgm:pt modelId="{6B33ABE5-CEF1-4B39-82C3-F1FC644C0A8F}" type="pres">
      <dgm:prSet presAssocID="{0A954AA6-C6B0-4271-8792-CCCE30CE7D69}" presName="parTx" presStyleLbl="alignNode1" presStyleIdx="2" presStyleCnt="3">
        <dgm:presLayoutVars>
          <dgm:chMax val="0"/>
          <dgm:chPref val="0"/>
        </dgm:presLayoutVars>
      </dgm:prSet>
      <dgm:spPr/>
    </dgm:pt>
    <dgm:pt modelId="{D49AD3F7-B2B6-4709-A43B-C22DEB981B39}" type="pres">
      <dgm:prSet presAssocID="{0A954AA6-C6B0-4271-8792-CCCE30CE7D69}" presName="desTx" presStyleLbl="alignAccFollowNode1" presStyleIdx="2" presStyleCnt="3">
        <dgm:presLayoutVars/>
      </dgm:prSet>
      <dgm:spPr/>
    </dgm:pt>
  </dgm:ptLst>
  <dgm:cxnLst>
    <dgm:cxn modelId="{4A7F6715-186E-49A7-B901-131CC9610C6D}" srcId="{0DD8915E-DC14-41D6-9BB5-F49E1C265163}" destId="{CEA68BC1-0214-475A-AAEB-F2C106BEDF3D}" srcOrd="0" destOrd="0" parTransId="{D39F5498-D166-4D4F-959E-220D13F281F2}" sibTransId="{D52D63DB-7300-43C9-9B4D-DCAB119753ED}"/>
    <dgm:cxn modelId="{88C0D421-0F9D-49BA-8817-FC936CC87FAC}" type="presOf" srcId="{B45FF3C1-5A75-4E4C-B2B6-84B0FAC421C2}" destId="{8382FB71-379A-4A42-BEC2-AAF439B565D5}" srcOrd="0" destOrd="0" presId="urn:microsoft.com/office/officeart/2016/7/layout/HorizontalActionList"/>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7AF7564A-7BD3-438E-9B3C-14BD86824042}" type="presOf" srcId="{57B30C7E-2C98-474C-972A-4A9F013596F6}" destId="{1F484571-9C36-4EBC-94E8-740ECF59A9E8}" srcOrd="0" destOrd="0" presId="urn:microsoft.com/office/officeart/2016/7/layout/HorizontalActionList"/>
    <dgm:cxn modelId="{E6E94786-140A-4645-ACBD-B11A56308E02}" srcId="{CEA68BC1-0214-475A-AAEB-F2C106BEDF3D}" destId="{6E78410F-604C-43A6-A991-1F6A0685C76E}" srcOrd="0" destOrd="0" parTransId="{B87758DC-95B9-415D-8FA2-3A592F03EEB6}" sibTransId="{81ADE71D-3BBC-45B9-8FE7-89C53F21FB8E}"/>
    <dgm:cxn modelId="{77938B8A-5AD8-4A5E-A030-55E04EAC32E6}" type="presOf" srcId="{6E78410F-604C-43A6-A991-1F6A0685C76E}" destId="{910C52EF-D1F5-4581-A150-24B263AF9343}" srcOrd="0" destOrd="0" presId="urn:microsoft.com/office/officeart/2016/7/layout/HorizontalActionList"/>
    <dgm:cxn modelId="{E440549C-0098-4200-80A6-FF88137F160F}" type="presOf" srcId="{0DD8915E-DC14-41D6-9BB5-F49E1C265163}" destId="{917788B4-4702-452B-A9BF-BD370AC7C91D}" srcOrd="0" destOrd="0" presId="urn:microsoft.com/office/officeart/2016/7/layout/HorizontalActionList"/>
    <dgm:cxn modelId="{D6AF6FC0-4B56-4246-AC09-69D41F1CFC6B}" srcId="{57B30C7E-2C98-474C-972A-4A9F013596F6}" destId="{B45FF3C1-5A75-4E4C-B2B6-84B0FAC421C2}" srcOrd="0" destOrd="0" parTransId="{34A81C80-FF70-48EA-B442-BDB1EF403754}" sibTransId="{5B9815BA-8A8F-4251-B182-AD39A4FE26DD}"/>
    <dgm:cxn modelId="{B4983ACB-8E8C-4A2A-9B18-8617D7E17A77}" type="presOf" srcId="{838BD54C-88AD-40D7-AF5F-AB65EB0898A5}" destId="{D49AD3F7-B2B6-4709-A43B-C22DEB981B39}" srcOrd="0" destOrd="0" presId="urn:microsoft.com/office/officeart/2016/7/layout/HorizontalActionList"/>
    <dgm:cxn modelId="{9AF54BDB-DAB3-4B24-A529-369FFC39451F}" type="presOf" srcId="{0A954AA6-C6B0-4271-8792-CCCE30CE7D69}" destId="{6B33ABE5-CEF1-4B39-82C3-F1FC644C0A8F}" srcOrd="0" destOrd="0" presId="urn:microsoft.com/office/officeart/2016/7/layout/HorizontalActionList"/>
    <dgm:cxn modelId="{E3F2F5EC-16B1-4C58-9182-F30E78C8D17D}" type="presOf" srcId="{CEA68BC1-0214-475A-AAEB-F2C106BEDF3D}" destId="{80A1A6DF-0273-4C9F-A1CF-A320F9DB6FD1}" srcOrd="0" destOrd="0" presId="urn:microsoft.com/office/officeart/2016/7/layout/HorizontalActionList"/>
    <dgm:cxn modelId="{122438FB-0EB1-4DC7-B97A-C5EDE3236321}" srcId="{0A954AA6-C6B0-4271-8792-CCCE30CE7D69}" destId="{838BD54C-88AD-40D7-AF5F-AB65EB0898A5}" srcOrd="0" destOrd="0" parTransId="{FD106F30-FED7-4A4D-9063-A51FC1861B8D}" sibTransId="{C5AC6457-3C00-4583-9061-8DA5017D63FF}"/>
    <dgm:cxn modelId="{33ECD332-58AF-4E88-A500-D1240A9110AD}" type="presParOf" srcId="{917788B4-4702-452B-A9BF-BD370AC7C91D}" destId="{54C7622E-B3EE-4BFC-B751-4B261C400F01}" srcOrd="0" destOrd="0" presId="urn:microsoft.com/office/officeart/2016/7/layout/HorizontalActionList"/>
    <dgm:cxn modelId="{235818C5-3573-4908-AEE0-3A7896555462}" type="presParOf" srcId="{54C7622E-B3EE-4BFC-B751-4B261C400F01}" destId="{80A1A6DF-0273-4C9F-A1CF-A320F9DB6FD1}" srcOrd="0" destOrd="0" presId="urn:microsoft.com/office/officeart/2016/7/layout/HorizontalActionList"/>
    <dgm:cxn modelId="{33438145-C485-436C-AD90-2BC58FD45BD2}" type="presParOf" srcId="{54C7622E-B3EE-4BFC-B751-4B261C400F01}" destId="{910C52EF-D1F5-4581-A150-24B263AF9343}" srcOrd="1" destOrd="0" presId="urn:microsoft.com/office/officeart/2016/7/layout/HorizontalActionList"/>
    <dgm:cxn modelId="{0EA76779-6AA3-4942-8892-7B9CDEB74548}" type="presParOf" srcId="{917788B4-4702-452B-A9BF-BD370AC7C91D}" destId="{06DEF15E-2A95-4424-9CA3-93FFF5A22F97}" srcOrd="1" destOrd="0" presId="urn:microsoft.com/office/officeart/2016/7/layout/HorizontalActionList"/>
    <dgm:cxn modelId="{57A61824-4682-4CED-A1C9-A568972EE94D}" type="presParOf" srcId="{917788B4-4702-452B-A9BF-BD370AC7C91D}" destId="{0D1CB9BF-C612-4FA5-A8ED-CBAA77D93857}" srcOrd="2" destOrd="0" presId="urn:microsoft.com/office/officeart/2016/7/layout/HorizontalActionList"/>
    <dgm:cxn modelId="{7A2FA531-FB20-457D-BFF0-44C485415D15}" type="presParOf" srcId="{0D1CB9BF-C612-4FA5-A8ED-CBAA77D93857}" destId="{1F484571-9C36-4EBC-94E8-740ECF59A9E8}" srcOrd="0" destOrd="0" presId="urn:microsoft.com/office/officeart/2016/7/layout/HorizontalActionList"/>
    <dgm:cxn modelId="{9BCEDA81-6667-4C17-AFA8-2C42082BF207}" type="presParOf" srcId="{0D1CB9BF-C612-4FA5-A8ED-CBAA77D93857}" destId="{8382FB71-379A-4A42-BEC2-AAF439B565D5}" srcOrd="1" destOrd="0" presId="urn:microsoft.com/office/officeart/2016/7/layout/HorizontalActionList"/>
    <dgm:cxn modelId="{5A057344-D843-4EDB-84B0-60D5D1347B9F}" type="presParOf" srcId="{917788B4-4702-452B-A9BF-BD370AC7C91D}" destId="{CEAD898F-DA15-46A5-A07C-10D30E78B5E8}" srcOrd="3" destOrd="0" presId="urn:microsoft.com/office/officeart/2016/7/layout/HorizontalActionList"/>
    <dgm:cxn modelId="{8508FC8E-9136-4A97-9AA3-FFDDDB3B40AE}" type="presParOf" srcId="{917788B4-4702-452B-A9BF-BD370AC7C91D}" destId="{BEA164EE-1450-4AEB-9527-4E22FBF3C1A8}" srcOrd="4" destOrd="0" presId="urn:microsoft.com/office/officeart/2016/7/layout/HorizontalActionList"/>
    <dgm:cxn modelId="{657D2BC0-01E3-4AB6-A185-AF8A8BDB41EA}" type="presParOf" srcId="{BEA164EE-1450-4AEB-9527-4E22FBF3C1A8}" destId="{6B33ABE5-CEF1-4B39-82C3-F1FC644C0A8F}" srcOrd="0" destOrd="0" presId="urn:microsoft.com/office/officeart/2016/7/layout/HorizontalActionList"/>
    <dgm:cxn modelId="{D58411C6-0DF5-4662-9901-DA23240E83B9}" type="presParOf" srcId="{BEA164EE-1450-4AEB-9527-4E22FBF3C1A8}" destId="{D49AD3F7-B2B6-4709-A43B-C22DEB981B39}"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5" csCatId="accent1" phldr="1"/>
      <dgm:spPr/>
      <dgm:t>
        <a:bodyPr/>
        <a:lstStyle/>
        <a:p>
          <a:endParaRPr lang="en-US"/>
        </a:p>
      </dgm:t>
    </dgm:pt>
    <dgm:pt modelId="{CEA68BC1-0214-475A-AAEB-F2C106BEDF3D}">
      <dgm:prSet/>
      <dgm:spPr/>
      <dgm:t>
        <a:bodyPr/>
        <a:lstStyle/>
        <a:p>
          <a:pPr algn="l"/>
          <a:r>
            <a:rPr lang="en-US" dirty="0">
              <a:solidFill>
                <a:schemeClr val="tx2"/>
              </a:solidFill>
              <a:latin typeface="+mj-lt"/>
              <a:ea typeface="Calibri" charset="0"/>
              <a:cs typeface="Calibri" charset="0"/>
            </a:rPr>
            <a:t>Hypothesis</a:t>
          </a:r>
          <a:endParaRPr lang="en-US" dirty="0">
            <a:solidFill>
              <a:schemeClr val="tx2"/>
            </a:solidFill>
            <a:latin typeface="+mj-lt"/>
          </a:endParaRPr>
        </a:p>
      </dgm:t>
    </dgm:pt>
    <dgm:pt modelId="{D39F5498-D166-4D4F-959E-220D13F281F2}" type="parTrans" cxnId="{4A7F6715-186E-49A7-B901-131CC9610C6D}">
      <dgm:prSet/>
      <dgm:spPr/>
      <dgm:t>
        <a:bodyPr/>
        <a:lstStyle/>
        <a:p>
          <a:endParaRPr lang="en-US">
            <a:latin typeface="+mn-lt"/>
          </a:endParaRPr>
        </a:p>
      </dgm:t>
    </dgm:pt>
    <dgm:pt modelId="{D52D63DB-7300-43C9-9B4D-DCAB119753ED}" type="sibTrans" cxnId="{4A7F6715-186E-49A7-B901-131CC9610C6D}">
      <dgm:prSet/>
      <dgm:spPr/>
      <dgm:t>
        <a:bodyPr/>
        <a:lstStyle/>
        <a:p>
          <a:endParaRPr lang="en-US">
            <a:latin typeface="+mn-lt"/>
          </a:endParaRPr>
        </a:p>
      </dgm:t>
    </dgm:pt>
    <dgm:pt modelId="{6E78410F-604C-43A6-A991-1F6A0685C76E}">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Through optimization of a random forest model, key weather variables can be determined allowing for tracking and determination of climate change and safe living areas across Europe.</a:t>
          </a:r>
        </a:p>
      </dgm:t>
    </dgm:pt>
    <dgm:pt modelId="{B87758DC-95B9-415D-8FA2-3A592F03EEB6}" type="parTrans" cxnId="{E6E94786-140A-4645-ACBD-B11A56308E02}">
      <dgm:prSet/>
      <dgm:spPr/>
      <dgm:t>
        <a:bodyPr/>
        <a:lstStyle/>
        <a:p>
          <a:endParaRPr lang="en-US">
            <a:latin typeface="+mn-lt"/>
          </a:endParaRPr>
        </a:p>
      </dgm:t>
    </dgm:pt>
    <dgm:pt modelId="{81ADE71D-3BBC-45B9-8FE7-89C53F21FB8E}" type="sibTrans" cxnId="{E6E94786-140A-4645-ACBD-B11A56308E02}">
      <dgm:prSet/>
      <dgm:spPr/>
      <dgm:t>
        <a:bodyPr/>
        <a:lstStyle/>
        <a:p>
          <a:endParaRPr lang="en-US">
            <a:latin typeface="+mn-lt"/>
          </a:endParaRPr>
        </a:p>
      </dgm:t>
    </dgm:pt>
    <dgm:pt modelId="{57B30C7E-2C98-474C-972A-4A9F013596F6}">
      <dgm:prSet/>
      <dgm:spPr/>
      <dgm:t>
        <a:bodyPr/>
        <a:lstStyle/>
        <a:p>
          <a:pPr algn="l"/>
          <a:r>
            <a:rPr lang="en-US" dirty="0">
              <a:solidFill>
                <a:schemeClr val="tx2"/>
              </a:solidFill>
              <a:latin typeface="+mj-lt"/>
              <a:ea typeface="Calibri" charset="0"/>
              <a:cs typeface="Calibri" charset="0"/>
            </a:rPr>
            <a:t>Objective</a:t>
          </a:r>
        </a:p>
      </dgm:t>
    </dgm:pt>
    <dgm:pt modelId="{3C56CB1B-7905-41E8-90E6-A55A14BA7821}" type="parTrans" cxnId="{13126A2F-129D-4762-93CF-9798949EB589}">
      <dgm:prSet/>
      <dgm:spPr/>
      <dgm:t>
        <a:bodyPr/>
        <a:lstStyle/>
        <a:p>
          <a:endParaRPr lang="en-US">
            <a:latin typeface="+mn-lt"/>
          </a:endParaRPr>
        </a:p>
      </dgm:t>
    </dgm:pt>
    <dgm:pt modelId="{7F14057D-1A20-4F64-A110-C77AC5F00602}" type="sibTrans" cxnId="{13126A2F-129D-4762-93CF-9798949EB589}">
      <dgm:prSet/>
      <dgm:spPr/>
      <dgm:t>
        <a:bodyPr/>
        <a:lstStyle/>
        <a:p>
          <a:endParaRPr lang="en-US">
            <a:latin typeface="+mn-lt"/>
          </a:endParaRPr>
        </a:p>
      </dgm:t>
    </dgm:pt>
    <dgm:pt modelId="{B45FF3C1-5A75-4E4C-B2B6-84B0FAC421C2}">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Determine the safest regions within Europe for habitation over the next 25-50 years.</a:t>
          </a:r>
        </a:p>
      </dgm:t>
    </dgm:pt>
    <dgm:pt modelId="{34A81C80-FF70-48EA-B442-BDB1EF403754}" type="parTrans" cxnId="{D6AF6FC0-4B56-4246-AC09-69D41F1CFC6B}">
      <dgm:prSet/>
      <dgm:spPr/>
      <dgm:t>
        <a:bodyPr/>
        <a:lstStyle/>
        <a:p>
          <a:endParaRPr lang="en-US">
            <a:latin typeface="+mn-lt"/>
          </a:endParaRPr>
        </a:p>
      </dgm:t>
    </dgm:pt>
    <dgm:pt modelId="{5B9815BA-8A8F-4251-B182-AD39A4FE26DD}" type="sibTrans" cxnId="{D6AF6FC0-4B56-4246-AC09-69D41F1CFC6B}">
      <dgm:prSet/>
      <dgm:spPr/>
      <dgm:t>
        <a:bodyPr/>
        <a:lstStyle/>
        <a:p>
          <a:endParaRPr lang="en-US">
            <a:latin typeface="+mn-lt"/>
          </a:endParaRPr>
        </a:p>
      </dgm:t>
    </dgm:pt>
    <dgm:pt modelId="{0A954AA6-C6B0-4271-8792-CCCE30CE7D69}">
      <dgm:prSet/>
      <dgm:spPr/>
      <dgm:t>
        <a:bodyPr/>
        <a:lstStyle/>
        <a:p>
          <a:pPr algn="l"/>
          <a:r>
            <a:rPr lang="en-US" dirty="0">
              <a:solidFill>
                <a:schemeClr val="tx2"/>
              </a:solidFill>
              <a:latin typeface="+mj-lt"/>
              <a:ea typeface="Calibri" charset="0"/>
              <a:cs typeface="Calibri" charset="0"/>
            </a:rPr>
            <a:t>Approach</a:t>
          </a:r>
        </a:p>
      </dgm:t>
    </dgm:pt>
    <dgm:pt modelId="{81CA91A9-12C9-4000-A833-6528B617CCA1}" type="parTrans" cxnId="{61DE8435-87FC-4ED8-A1D9-A0E36224C192}">
      <dgm:prSet/>
      <dgm:spPr/>
      <dgm:t>
        <a:bodyPr/>
        <a:lstStyle/>
        <a:p>
          <a:endParaRPr lang="en-US">
            <a:latin typeface="+mn-lt"/>
          </a:endParaRPr>
        </a:p>
      </dgm:t>
    </dgm:pt>
    <dgm:pt modelId="{7635DF39-FFCE-4F67-A43A-C3F7B847830D}" type="sibTrans" cxnId="{61DE8435-87FC-4ED8-A1D9-A0E36224C192}">
      <dgm:prSet/>
      <dgm:spPr/>
      <dgm:t>
        <a:bodyPr/>
        <a:lstStyle/>
        <a:p>
          <a:endParaRPr lang="en-US">
            <a:latin typeface="+mn-lt"/>
          </a:endParaRPr>
        </a:p>
      </dgm:t>
    </dgm:pt>
    <dgm:pt modelId="{838BD54C-88AD-40D7-AF5F-AB65EB0898A5}">
      <dgm:prSet custT="1"/>
      <dgm:spPr/>
      <dgm:t>
        <a:bodyPr lIns="182880" tIns="182880" rIns="182880" bIns="182880"/>
        <a:lstStyle/>
        <a:p>
          <a:pPr marL="0">
            <a:buNone/>
          </a:pPr>
          <a:r>
            <a:rPr lang="en-US" sz="1600" dirty="0">
              <a:solidFill>
                <a:schemeClr val="tx1">
                  <a:lumMod val="75000"/>
                  <a:lumOff val="25000"/>
                </a:schemeClr>
              </a:solidFill>
              <a:latin typeface="+mn-lt"/>
              <a:ea typeface="Calibri" charset="0"/>
              <a:cs typeface="Calibri" charset="0"/>
            </a:rPr>
            <a:t>Optimize hyperparameters of the model.</a:t>
          </a:r>
        </a:p>
        <a:p>
          <a:pPr marL="0">
            <a:buNone/>
          </a:pPr>
          <a:r>
            <a:rPr lang="en-US" sz="1600" dirty="0">
              <a:solidFill>
                <a:schemeClr val="tx1">
                  <a:lumMod val="75000"/>
                  <a:lumOff val="25000"/>
                </a:schemeClr>
              </a:solidFill>
              <a:latin typeface="+mn-lt"/>
              <a:ea typeface="Calibri" charset="0"/>
              <a:cs typeface="Calibri" charset="0"/>
            </a:rPr>
            <a:t>Compare unoptimized and optimized results.</a:t>
          </a:r>
        </a:p>
        <a:p>
          <a:pPr marL="0">
            <a:buNone/>
          </a:pPr>
          <a:r>
            <a:rPr lang="en-US" sz="1600" dirty="0">
              <a:solidFill>
                <a:schemeClr val="tx1">
                  <a:lumMod val="75000"/>
                  <a:lumOff val="25000"/>
                </a:schemeClr>
              </a:solidFill>
              <a:latin typeface="+mn-lt"/>
              <a:ea typeface="Calibri" charset="0"/>
              <a:cs typeface="Calibri" charset="0"/>
            </a:rPr>
            <a:t>Determine key weather features indicating climate change or extreme weather </a:t>
          </a:r>
          <a:r>
            <a:rPr lang="en-US" sz="1600" dirty="0" err="1">
              <a:solidFill>
                <a:schemeClr val="tx1">
                  <a:lumMod val="75000"/>
                  <a:lumOff val="25000"/>
                </a:schemeClr>
              </a:solidFill>
              <a:latin typeface="+mn-lt"/>
              <a:ea typeface="Calibri" charset="0"/>
              <a:cs typeface="Calibri" charset="0"/>
            </a:rPr>
            <a:t>event.s</a:t>
          </a:r>
          <a:endParaRPr lang="en-US" sz="1600" dirty="0">
            <a:solidFill>
              <a:schemeClr val="tx1">
                <a:lumMod val="75000"/>
                <a:lumOff val="25000"/>
              </a:schemeClr>
            </a:solidFill>
            <a:latin typeface="+mn-lt"/>
            <a:ea typeface="Calibri" charset="0"/>
            <a:cs typeface="Calibri" charset="0"/>
          </a:endParaRPr>
        </a:p>
      </dgm:t>
    </dgm:pt>
    <dgm:pt modelId="{FD106F30-FED7-4A4D-9063-A51FC1861B8D}" type="parTrans" cxnId="{122438FB-0EB1-4DC7-B97A-C5EDE3236321}">
      <dgm:prSet/>
      <dgm:spPr/>
      <dgm:t>
        <a:bodyPr/>
        <a:lstStyle/>
        <a:p>
          <a:endParaRPr lang="en-US">
            <a:latin typeface="+mn-lt"/>
          </a:endParaRPr>
        </a:p>
      </dgm:t>
    </dgm:pt>
    <dgm:pt modelId="{C5AC6457-3C00-4583-9061-8DA5017D63FF}" type="sibTrans" cxnId="{122438FB-0EB1-4DC7-B97A-C5EDE3236321}">
      <dgm:prSet/>
      <dgm:spPr/>
      <dgm:t>
        <a:bodyPr/>
        <a:lstStyle/>
        <a:p>
          <a:endParaRPr lang="en-US">
            <a:latin typeface="+mn-lt"/>
          </a:endParaRPr>
        </a:p>
      </dgm:t>
    </dgm:pt>
    <dgm:pt modelId="{917788B4-4702-452B-A9BF-BD370AC7C91D}" type="pres">
      <dgm:prSet presAssocID="{0DD8915E-DC14-41D6-9BB5-F49E1C265163}" presName="Name0" presStyleCnt="0">
        <dgm:presLayoutVars>
          <dgm:dir/>
          <dgm:animLvl val="lvl"/>
          <dgm:resizeHandles val="exact"/>
        </dgm:presLayoutVars>
      </dgm:prSet>
      <dgm:spPr/>
    </dgm:pt>
    <dgm:pt modelId="{54C7622E-B3EE-4BFC-B751-4B261C400F01}" type="pres">
      <dgm:prSet presAssocID="{CEA68BC1-0214-475A-AAEB-F2C106BEDF3D}" presName="composite" presStyleCnt="0"/>
      <dgm:spPr/>
    </dgm:pt>
    <dgm:pt modelId="{80A1A6DF-0273-4C9F-A1CF-A320F9DB6FD1}" type="pres">
      <dgm:prSet presAssocID="{CEA68BC1-0214-475A-AAEB-F2C106BEDF3D}" presName="parTx" presStyleLbl="alignNode1" presStyleIdx="0" presStyleCnt="3">
        <dgm:presLayoutVars>
          <dgm:chMax val="0"/>
          <dgm:chPref val="0"/>
        </dgm:presLayoutVars>
      </dgm:prSet>
      <dgm:spPr/>
    </dgm:pt>
    <dgm:pt modelId="{910C52EF-D1F5-4581-A150-24B263AF9343}" type="pres">
      <dgm:prSet presAssocID="{CEA68BC1-0214-475A-AAEB-F2C106BEDF3D}" presName="desTx" presStyleLbl="alignAccFollowNode1" presStyleIdx="0" presStyleCnt="3">
        <dgm:presLayoutVars/>
      </dgm:prSet>
      <dgm:spPr/>
    </dgm:pt>
    <dgm:pt modelId="{06DEF15E-2A95-4424-9CA3-93FFF5A22F97}" type="pres">
      <dgm:prSet presAssocID="{D52D63DB-7300-43C9-9B4D-DCAB119753ED}" presName="space" presStyleCnt="0"/>
      <dgm:spPr/>
    </dgm:pt>
    <dgm:pt modelId="{0D1CB9BF-C612-4FA5-A8ED-CBAA77D93857}" type="pres">
      <dgm:prSet presAssocID="{57B30C7E-2C98-474C-972A-4A9F013596F6}" presName="composite" presStyleCnt="0"/>
      <dgm:spPr/>
    </dgm:pt>
    <dgm:pt modelId="{1F484571-9C36-4EBC-94E8-740ECF59A9E8}" type="pres">
      <dgm:prSet presAssocID="{57B30C7E-2C98-474C-972A-4A9F013596F6}" presName="parTx" presStyleLbl="alignNode1" presStyleIdx="1" presStyleCnt="3">
        <dgm:presLayoutVars>
          <dgm:chMax val="0"/>
          <dgm:chPref val="0"/>
        </dgm:presLayoutVars>
      </dgm:prSet>
      <dgm:spPr/>
    </dgm:pt>
    <dgm:pt modelId="{8382FB71-379A-4A42-BEC2-AAF439B565D5}" type="pres">
      <dgm:prSet presAssocID="{57B30C7E-2C98-474C-972A-4A9F013596F6}" presName="desTx" presStyleLbl="alignAccFollowNode1" presStyleIdx="1" presStyleCnt="3">
        <dgm:presLayoutVars/>
      </dgm:prSet>
      <dgm:spPr/>
    </dgm:pt>
    <dgm:pt modelId="{CEAD898F-DA15-46A5-A07C-10D30E78B5E8}" type="pres">
      <dgm:prSet presAssocID="{7F14057D-1A20-4F64-A110-C77AC5F00602}" presName="space" presStyleCnt="0"/>
      <dgm:spPr/>
    </dgm:pt>
    <dgm:pt modelId="{BEA164EE-1450-4AEB-9527-4E22FBF3C1A8}" type="pres">
      <dgm:prSet presAssocID="{0A954AA6-C6B0-4271-8792-CCCE30CE7D69}" presName="composite" presStyleCnt="0"/>
      <dgm:spPr/>
    </dgm:pt>
    <dgm:pt modelId="{6B33ABE5-CEF1-4B39-82C3-F1FC644C0A8F}" type="pres">
      <dgm:prSet presAssocID="{0A954AA6-C6B0-4271-8792-CCCE30CE7D69}" presName="parTx" presStyleLbl="alignNode1" presStyleIdx="2" presStyleCnt="3">
        <dgm:presLayoutVars>
          <dgm:chMax val="0"/>
          <dgm:chPref val="0"/>
        </dgm:presLayoutVars>
      </dgm:prSet>
      <dgm:spPr/>
    </dgm:pt>
    <dgm:pt modelId="{D49AD3F7-B2B6-4709-A43B-C22DEB981B39}" type="pres">
      <dgm:prSet presAssocID="{0A954AA6-C6B0-4271-8792-CCCE30CE7D69}" presName="desTx" presStyleLbl="alignAccFollowNode1" presStyleIdx="2" presStyleCnt="3">
        <dgm:presLayoutVars/>
      </dgm:prSet>
      <dgm:spPr/>
    </dgm:pt>
  </dgm:ptLst>
  <dgm:cxnLst>
    <dgm:cxn modelId="{4A7F6715-186E-49A7-B901-131CC9610C6D}" srcId="{0DD8915E-DC14-41D6-9BB5-F49E1C265163}" destId="{CEA68BC1-0214-475A-AAEB-F2C106BEDF3D}" srcOrd="0" destOrd="0" parTransId="{D39F5498-D166-4D4F-959E-220D13F281F2}" sibTransId="{D52D63DB-7300-43C9-9B4D-DCAB119753ED}"/>
    <dgm:cxn modelId="{88C0D421-0F9D-49BA-8817-FC936CC87FAC}" type="presOf" srcId="{B45FF3C1-5A75-4E4C-B2B6-84B0FAC421C2}" destId="{8382FB71-379A-4A42-BEC2-AAF439B565D5}" srcOrd="0" destOrd="0" presId="urn:microsoft.com/office/officeart/2016/7/layout/HorizontalActionList"/>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7AF7564A-7BD3-438E-9B3C-14BD86824042}" type="presOf" srcId="{57B30C7E-2C98-474C-972A-4A9F013596F6}" destId="{1F484571-9C36-4EBC-94E8-740ECF59A9E8}" srcOrd="0" destOrd="0" presId="urn:microsoft.com/office/officeart/2016/7/layout/HorizontalActionList"/>
    <dgm:cxn modelId="{E6E94786-140A-4645-ACBD-B11A56308E02}" srcId="{CEA68BC1-0214-475A-AAEB-F2C106BEDF3D}" destId="{6E78410F-604C-43A6-A991-1F6A0685C76E}" srcOrd="0" destOrd="0" parTransId="{B87758DC-95B9-415D-8FA2-3A592F03EEB6}" sibTransId="{81ADE71D-3BBC-45B9-8FE7-89C53F21FB8E}"/>
    <dgm:cxn modelId="{77938B8A-5AD8-4A5E-A030-55E04EAC32E6}" type="presOf" srcId="{6E78410F-604C-43A6-A991-1F6A0685C76E}" destId="{910C52EF-D1F5-4581-A150-24B263AF9343}" srcOrd="0" destOrd="0" presId="urn:microsoft.com/office/officeart/2016/7/layout/HorizontalActionList"/>
    <dgm:cxn modelId="{E440549C-0098-4200-80A6-FF88137F160F}" type="presOf" srcId="{0DD8915E-DC14-41D6-9BB5-F49E1C265163}" destId="{917788B4-4702-452B-A9BF-BD370AC7C91D}" srcOrd="0" destOrd="0" presId="urn:microsoft.com/office/officeart/2016/7/layout/HorizontalActionList"/>
    <dgm:cxn modelId="{D6AF6FC0-4B56-4246-AC09-69D41F1CFC6B}" srcId="{57B30C7E-2C98-474C-972A-4A9F013596F6}" destId="{B45FF3C1-5A75-4E4C-B2B6-84B0FAC421C2}" srcOrd="0" destOrd="0" parTransId="{34A81C80-FF70-48EA-B442-BDB1EF403754}" sibTransId="{5B9815BA-8A8F-4251-B182-AD39A4FE26DD}"/>
    <dgm:cxn modelId="{B4983ACB-8E8C-4A2A-9B18-8617D7E17A77}" type="presOf" srcId="{838BD54C-88AD-40D7-AF5F-AB65EB0898A5}" destId="{D49AD3F7-B2B6-4709-A43B-C22DEB981B39}" srcOrd="0" destOrd="0" presId="urn:microsoft.com/office/officeart/2016/7/layout/HorizontalActionList"/>
    <dgm:cxn modelId="{9AF54BDB-DAB3-4B24-A529-369FFC39451F}" type="presOf" srcId="{0A954AA6-C6B0-4271-8792-CCCE30CE7D69}" destId="{6B33ABE5-CEF1-4B39-82C3-F1FC644C0A8F}" srcOrd="0" destOrd="0" presId="urn:microsoft.com/office/officeart/2016/7/layout/HorizontalActionList"/>
    <dgm:cxn modelId="{E3F2F5EC-16B1-4C58-9182-F30E78C8D17D}" type="presOf" srcId="{CEA68BC1-0214-475A-AAEB-F2C106BEDF3D}" destId="{80A1A6DF-0273-4C9F-A1CF-A320F9DB6FD1}" srcOrd="0" destOrd="0" presId="urn:microsoft.com/office/officeart/2016/7/layout/HorizontalActionList"/>
    <dgm:cxn modelId="{122438FB-0EB1-4DC7-B97A-C5EDE3236321}" srcId="{0A954AA6-C6B0-4271-8792-CCCE30CE7D69}" destId="{838BD54C-88AD-40D7-AF5F-AB65EB0898A5}" srcOrd="0" destOrd="0" parTransId="{FD106F30-FED7-4A4D-9063-A51FC1861B8D}" sibTransId="{C5AC6457-3C00-4583-9061-8DA5017D63FF}"/>
    <dgm:cxn modelId="{33ECD332-58AF-4E88-A500-D1240A9110AD}" type="presParOf" srcId="{917788B4-4702-452B-A9BF-BD370AC7C91D}" destId="{54C7622E-B3EE-4BFC-B751-4B261C400F01}" srcOrd="0" destOrd="0" presId="urn:microsoft.com/office/officeart/2016/7/layout/HorizontalActionList"/>
    <dgm:cxn modelId="{235818C5-3573-4908-AEE0-3A7896555462}" type="presParOf" srcId="{54C7622E-B3EE-4BFC-B751-4B261C400F01}" destId="{80A1A6DF-0273-4C9F-A1CF-A320F9DB6FD1}" srcOrd="0" destOrd="0" presId="urn:microsoft.com/office/officeart/2016/7/layout/HorizontalActionList"/>
    <dgm:cxn modelId="{33438145-C485-436C-AD90-2BC58FD45BD2}" type="presParOf" srcId="{54C7622E-B3EE-4BFC-B751-4B261C400F01}" destId="{910C52EF-D1F5-4581-A150-24B263AF9343}" srcOrd="1" destOrd="0" presId="urn:microsoft.com/office/officeart/2016/7/layout/HorizontalActionList"/>
    <dgm:cxn modelId="{0EA76779-6AA3-4942-8892-7B9CDEB74548}" type="presParOf" srcId="{917788B4-4702-452B-A9BF-BD370AC7C91D}" destId="{06DEF15E-2A95-4424-9CA3-93FFF5A22F97}" srcOrd="1" destOrd="0" presId="urn:microsoft.com/office/officeart/2016/7/layout/HorizontalActionList"/>
    <dgm:cxn modelId="{57A61824-4682-4CED-A1C9-A568972EE94D}" type="presParOf" srcId="{917788B4-4702-452B-A9BF-BD370AC7C91D}" destId="{0D1CB9BF-C612-4FA5-A8ED-CBAA77D93857}" srcOrd="2" destOrd="0" presId="urn:microsoft.com/office/officeart/2016/7/layout/HorizontalActionList"/>
    <dgm:cxn modelId="{7A2FA531-FB20-457D-BFF0-44C485415D15}" type="presParOf" srcId="{0D1CB9BF-C612-4FA5-A8ED-CBAA77D93857}" destId="{1F484571-9C36-4EBC-94E8-740ECF59A9E8}" srcOrd="0" destOrd="0" presId="urn:microsoft.com/office/officeart/2016/7/layout/HorizontalActionList"/>
    <dgm:cxn modelId="{9BCEDA81-6667-4C17-AFA8-2C42082BF207}" type="presParOf" srcId="{0D1CB9BF-C612-4FA5-A8ED-CBAA77D93857}" destId="{8382FB71-379A-4A42-BEC2-AAF439B565D5}" srcOrd="1" destOrd="0" presId="urn:microsoft.com/office/officeart/2016/7/layout/HorizontalActionList"/>
    <dgm:cxn modelId="{5A057344-D843-4EDB-84B0-60D5D1347B9F}" type="presParOf" srcId="{917788B4-4702-452B-A9BF-BD370AC7C91D}" destId="{CEAD898F-DA15-46A5-A07C-10D30E78B5E8}" srcOrd="3" destOrd="0" presId="urn:microsoft.com/office/officeart/2016/7/layout/HorizontalActionList"/>
    <dgm:cxn modelId="{8508FC8E-9136-4A97-9AA3-FFDDDB3B40AE}" type="presParOf" srcId="{917788B4-4702-452B-A9BF-BD370AC7C91D}" destId="{BEA164EE-1450-4AEB-9527-4E22FBF3C1A8}" srcOrd="4" destOrd="0" presId="urn:microsoft.com/office/officeart/2016/7/layout/HorizontalActionList"/>
    <dgm:cxn modelId="{657D2BC0-01E3-4AB6-A185-AF8A8BDB41EA}" type="presParOf" srcId="{BEA164EE-1450-4AEB-9527-4E22FBF3C1A8}" destId="{6B33ABE5-CEF1-4B39-82C3-F1FC644C0A8F}" srcOrd="0" destOrd="0" presId="urn:microsoft.com/office/officeart/2016/7/layout/HorizontalActionList"/>
    <dgm:cxn modelId="{D58411C6-0DF5-4662-9901-DA23240E83B9}" type="presParOf" srcId="{BEA164EE-1450-4AEB-9527-4E22FBF3C1A8}" destId="{D49AD3F7-B2B6-4709-A43B-C22DEB981B39}"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A6DF-0273-4C9F-A1CF-A320F9DB6FD1}">
      <dsp:nvSpPr>
        <dsp:cNvPr id="0" name=""/>
        <dsp:cNvSpPr/>
      </dsp:nvSpPr>
      <dsp:spPr>
        <a:xfrm>
          <a:off x="13760" y="713486"/>
          <a:ext cx="2011384" cy="603415"/>
        </a:xfrm>
        <a:prstGeom prst="rect">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2"/>
              </a:solidFill>
              <a:latin typeface="+mj-lt"/>
              <a:ea typeface="Calibri" charset="0"/>
              <a:cs typeface="Calibri" charset="0"/>
            </a:rPr>
            <a:t>Dangerous Weather Classifications</a:t>
          </a:r>
          <a:endParaRPr lang="en-US" sz="1400" kern="1200" dirty="0">
            <a:solidFill>
              <a:schemeClr val="tx2"/>
            </a:solidFill>
            <a:latin typeface="+mj-lt"/>
          </a:endParaRPr>
        </a:p>
      </dsp:txBody>
      <dsp:txXfrm>
        <a:off x="13760" y="713486"/>
        <a:ext cx="2011384" cy="603415"/>
      </dsp:txXfrm>
    </dsp:sp>
    <dsp:sp modelId="{910C52EF-D1F5-4581-A150-24B263AF9343}">
      <dsp:nvSpPr>
        <dsp:cNvPr id="0" name=""/>
        <dsp:cNvSpPr/>
      </dsp:nvSpPr>
      <dsp:spPr>
        <a:xfrm>
          <a:off x="13760" y="1316901"/>
          <a:ext cx="2011384" cy="23209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Identification of the attributes that categorizes weather as extreme or dangerous</a:t>
          </a:r>
        </a:p>
      </dsp:txBody>
      <dsp:txXfrm>
        <a:off x="13760" y="1316901"/>
        <a:ext cx="2011384" cy="2320949"/>
      </dsp:txXfrm>
    </dsp:sp>
    <dsp:sp modelId="{1F484571-9C36-4EBC-94E8-740ECF59A9E8}">
      <dsp:nvSpPr>
        <dsp:cNvPr id="0" name=""/>
        <dsp:cNvSpPr/>
      </dsp:nvSpPr>
      <dsp:spPr>
        <a:xfrm>
          <a:off x="2132933" y="713486"/>
          <a:ext cx="2011384" cy="603415"/>
        </a:xfrm>
        <a:prstGeom prst="rect">
          <a:avLst/>
        </a:prstGeom>
        <a:solidFill>
          <a:schemeClr val="accent1">
            <a:alpha val="90000"/>
            <a:hueOff val="0"/>
            <a:satOff val="0"/>
            <a:lumOff val="0"/>
            <a:alphaOff val="-10000"/>
          </a:schemeClr>
        </a:solidFill>
        <a:ln w="12700" cap="flat" cmpd="sng" algn="ctr">
          <a:solidFill>
            <a:schemeClr val="accent1">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2"/>
              </a:solidFill>
              <a:latin typeface="+mj-lt"/>
              <a:ea typeface="Calibri" charset="0"/>
              <a:cs typeface="Calibri" charset="0"/>
            </a:rPr>
            <a:t>Radar Imagery</a:t>
          </a:r>
        </a:p>
      </dsp:txBody>
      <dsp:txXfrm>
        <a:off x="2132933" y="713486"/>
        <a:ext cx="2011384" cy="603415"/>
      </dsp:txXfrm>
    </dsp:sp>
    <dsp:sp modelId="{8382FB71-379A-4A42-BEC2-AAF439B565D5}">
      <dsp:nvSpPr>
        <dsp:cNvPr id="0" name=""/>
        <dsp:cNvSpPr/>
      </dsp:nvSpPr>
      <dsp:spPr>
        <a:xfrm>
          <a:off x="2132933" y="1316901"/>
          <a:ext cx="2011384" cy="23209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Radar data of events that links to the regional data of weather stations used in this analysis</a:t>
          </a:r>
        </a:p>
      </dsp:txBody>
      <dsp:txXfrm>
        <a:off x="2132933" y="1316901"/>
        <a:ext cx="2011384" cy="2320949"/>
      </dsp:txXfrm>
    </dsp:sp>
    <dsp:sp modelId="{6B33ABE5-CEF1-4B39-82C3-F1FC644C0A8F}">
      <dsp:nvSpPr>
        <dsp:cNvPr id="0" name=""/>
        <dsp:cNvSpPr/>
      </dsp:nvSpPr>
      <dsp:spPr>
        <a:xfrm>
          <a:off x="4252107" y="713486"/>
          <a:ext cx="2011384" cy="603415"/>
        </a:xfrm>
        <a:prstGeom prst="rect">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2"/>
              </a:solidFill>
              <a:latin typeface="+mj-lt"/>
              <a:ea typeface="Calibri" charset="0"/>
              <a:cs typeface="Calibri" charset="0"/>
            </a:rPr>
            <a:t>Weather Event Data</a:t>
          </a:r>
        </a:p>
      </dsp:txBody>
      <dsp:txXfrm>
        <a:off x="4252107" y="713486"/>
        <a:ext cx="2011384" cy="603415"/>
      </dsp:txXfrm>
    </dsp:sp>
    <dsp:sp modelId="{D49AD3F7-B2B6-4709-A43B-C22DEB981B39}">
      <dsp:nvSpPr>
        <dsp:cNvPr id="0" name=""/>
        <dsp:cNvSpPr/>
      </dsp:nvSpPr>
      <dsp:spPr>
        <a:xfrm>
          <a:off x="4252107" y="1316901"/>
          <a:ext cx="2011384" cy="23209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Records of extreme weather events across Europe</a:t>
          </a:r>
        </a:p>
      </dsp:txBody>
      <dsp:txXfrm>
        <a:off x="4252107" y="1316901"/>
        <a:ext cx="2011384" cy="2320949"/>
      </dsp:txXfrm>
    </dsp:sp>
    <dsp:sp modelId="{4AE355A7-3A54-47B1-8CB5-F35120F77B1B}">
      <dsp:nvSpPr>
        <dsp:cNvPr id="0" name=""/>
        <dsp:cNvSpPr/>
      </dsp:nvSpPr>
      <dsp:spPr>
        <a:xfrm>
          <a:off x="6371281" y="713486"/>
          <a:ext cx="2011384" cy="603415"/>
        </a:xfrm>
        <a:prstGeom prst="rect">
          <a:avLst/>
        </a:prstGeom>
        <a:solidFill>
          <a:schemeClr val="accent1">
            <a:alpha val="90000"/>
            <a:hueOff val="0"/>
            <a:satOff val="0"/>
            <a:lumOff val="0"/>
            <a:alphaOff val="-30000"/>
          </a:schemeClr>
        </a:solidFill>
        <a:ln w="12700" cap="flat" cmpd="sng" algn="ctr">
          <a:solidFill>
            <a:schemeClr val="accent1">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2"/>
              </a:solidFill>
              <a:latin typeface="+mj-lt"/>
              <a:ea typeface="Calibri" charset="0"/>
              <a:cs typeface="Calibri" charset="0"/>
            </a:rPr>
            <a:t>Disaster Data</a:t>
          </a:r>
        </a:p>
      </dsp:txBody>
      <dsp:txXfrm>
        <a:off x="6371281" y="713486"/>
        <a:ext cx="2011384" cy="603415"/>
      </dsp:txXfrm>
    </dsp:sp>
    <dsp:sp modelId="{C0A30CE6-D937-498A-8D1C-AB49CDB4AE52}">
      <dsp:nvSpPr>
        <dsp:cNvPr id="0" name=""/>
        <dsp:cNvSpPr/>
      </dsp:nvSpPr>
      <dsp:spPr>
        <a:xfrm>
          <a:off x="6371281" y="1316901"/>
          <a:ext cx="2011384" cy="23209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Data linking to the outcome of weather events to assist with classification of dangerous weather</a:t>
          </a:r>
        </a:p>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(ex. Destroyed houses, drought)</a:t>
          </a:r>
        </a:p>
      </dsp:txBody>
      <dsp:txXfrm>
        <a:off x="6371281" y="1316901"/>
        <a:ext cx="2011384" cy="2320949"/>
      </dsp:txXfrm>
    </dsp:sp>
    <dsp:sp modelId="{1D3D5FCC-5789-4468-99A6-5D6A676B6013}">
      <dsp:nvSpPr>
        <dsp:cNvPr id="0" name=""/>
        <dsp:cNvSpPr/>
      </dsp:nvSpPr>
      <dsp:spPr>
        <a:xfrm>
          <a:off x="8490455" y="713486"/>
          <a:ext cx="2011384" cy="603415"/>
        </a:xfrm>
        <a:prstGeom prst="rect">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944" tIns="158944" rIns="158944" bIns="158944"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2"/>
              </a:solidFill>
              <a:latin typeface="+mj-lt"/>
              <a:ea typeface="Calibri" charset="0"/>
              <a:cs typeface="Calibri" charset="0"/>
            </a:rPr>
            <a:t>Event Repercussion Data</a:t>
          </a:r>
        </a:p>
      </dsp:txBody>
      <dsp:txXfrm>
        <a:off x="8490455" y="713486"/>
        <a:ext cx="2011384" cy="603415"/>
      </dsp:txXfrm>
    </dsp:sp>
    <dsp:sp modelId="{44C7D37A-568B-4A53-88BE-8330DEF7D4A3}">
      <dsp:nvSpPr>
        <dsp:cNvPr id="0" name=""/>
        <dsp:cNvSpPr/>
      </dsp:nvSpPr>
      <dsp:spPr>
        <a:xfrm>
          <a:off x="8490455" y="1316901"/>
          <a:ext cx="2011384" cy="23209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rPr>
            <a:t>Information on injuries. Illness and deaths connected to an extreme weather event</a:t>
          </a:r>
          <a:endParaRPr lang="en-US" sz="1600" kern="1200" dirty="0">
            <a:solidFill>
              <a:schemeClr val="tx1">
                <a:lumMod val="75000"/>
                <a:lumOff val="25000"/>
              </a:schemeClr>
            </a:solidFill>
            <a:latin typeface="+mn-lt"/>
            <a:ea typeface="Calibri" charset="0"/>
            <a:cs typeface="Calibri" charset="0"/>
          </a:endParaRPr>
        </a:p>
      </dsp:txBody>
      <dsp:txXfrm>
        <a:off x="8490455" y="1316901"/>
        <a:ext cx="2011384" cy="2320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A6DF-0273-4C9F-A1CF-A320F9DB6FD1}">
      <dsp:nvSpPr>
        <dsp:cNvPr id="0" name=""/>
        <dsp:cNvSpPr/>
      </dsp:nvSpPr>
      <dsp:spPr>
        <a:xfrm>
          <a:off x="10090" y="0"/>
          <a:ext cx="3426543" cy="1027963"/>
        </a:xfrm>
        <a:prstGeom prst="rect">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tx2"/>
              </a:solidFill>
              <a:latin typeface="+mj-lt"/>
              <a:ea typeface="Calibri" charset="0"/>
              <a:cs typeface="Calibri" charset="0"/>
            </a:rPr>
            <a:t>Hypothesis</a:t>
          </a:r>
          <a:endParaRPr lang="en-US" sz="3500" kern="1200" dirty="0">
            <a:solidFill>
              <a:schemeClr val="tx2"/>
            </a:solidFill>
            <a:latin typeface="+mj-lt"/>
          </a:endParaRPr>
        </a:p>
      </dsp:txBody>
      <dsp:txXfrm>
        <a:off x="10090" y="0"/>
        <a:ext cx="3426543" cy="1027963"/>
      </dsp:txXfrm>
    </dsp:sp>
    <dsp:sp modelId="{910C52EF-D1F5-4581-A150-24B263AF9343}">
      <dsp:nvSpPr>
        <dsp:cNvPr id="0" name=""/>
        <dsp:cNvSpPr/>
      </dsp:nvSpPr>
      <dsp:spPr>
        <a:xfrm>
          <a:off x="10090" y="1027963"/>
          <a:ext cx="3426543" cy="332337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Using CNNs, RNNs, and Random Forests, we will be able to detect and classify weather events using satellite imagery and historical weather data.</a:t>
          </a:r>
        </a:p>
      </dsp:txBody>
      <dsp:txXfrm>
        <a:off x="10090" y="1027963"/>
        <a:ext cx="3426543" cy="3323374"/>
      </dsp:txXfrm>
    </dsp:sp>
    <dsp:sp modelId="{1F484571-9C36-4EBC-94E8-740ECF59A9E8}">
      <dsp:nvSpPr>
        <dsp:cNvPr id="0" name=""/>
        <dsp:cNvSpPr/>
      </dsp:nvSpPr>
      <dsp:spPr>
        <a:xfrm>
          <a:off x="3544528" y="0"/>
          <a:ext cx="3426543" cy="1027963"/>
        </a:xfrm>
        <a:prstGeom prst="rect">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tx2"/>
              </a:solidFill>
              <a:latin typeface="+mj-lt"/>
              <a:ea typeface="Calibri" charset="0"/>
              <a:cs typeface="Calibri" charset="0"/>
            </a:rPr>
            <a:t>Objective</a:t>
          </a:r>
        </a:p>
      </dsp:txBody>
      <dsp:txXfrm>
        <a:off x="3544528" y="0"/>
        <a:ext cx="3426543" cy="1027963"/>
      </dsp:txXfrm>
    </dsp:sp>
    <dsp:sp modelId="{8382FB71-379A-4A42-BEC2-AAF439B565D5}">
      <dsp:nvSpPr>
        <dsp:cNvPr id="0" name=""/>
        <dsp:cNvSpPr/>
      </dsp:nvSpPr>
      <dsp:spPr>
        <a:xfrm>
          <a:off x="3544528" y="1027963"/>
          <a:ext cx="3426543" cy="332337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To identify if unusual weather patterns are forming or occurring.</a:t>
          </a:r>
        </a:p>
      </dsp:txBody>
      <dsp:txXfrm>
        <a:off x="3544528" y="1027963"/>
        <a:ext cx="3426543" cy="3323374"/>
      </dsp:txXfrm>
    </dsp:sp>
    <dsp:sp modelId="{6B33ABE5-CEF1-4B39-82C3-F1FC644C0A8F}">
      <dsp:nvSpPr>
        <dsp:cNvPr id="0" name=""/>
        <dsp:cNvSpPr/>
      </dsp:nvSpPr>
      <dsp:spPr>
        <a:xfrm>
          <a:off x="7078966" y="0"/>
          <a:ext cx="3426543" cy="1027963"/>
        </a:xfrm>
        <a:prstGeom prst="rect">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tx2"/>
              </a:solidFill>
              <a:latin typeface="+mj-lt"/>
              <a:ea typeface="Calibri" charset="0"/>
              <a:cs typeface="Calibri" charset="0"/>
            </a:rPr>
            <a:t>Approach</a:t>
          </a:r>
        </a:p>
      </dsp:txBody>
      <dsp:txXfrm>
        <a:off x="7078966" y="0"/>
        <a:ext cx="3426543" cy="1027963"/>
      </dsp:txXfrm>
    </dsp:sp>
    <dsp:sp modelId="{D49AD3F7-B2B6-4709-A43B-C22DEB981B39}">
      <dsp:nvSpPr>
        <dsp:cNvPr id="0" name=""/>
        <dsp:cNvSpPr/>
      </dsp:nvSpPr>
      <dsp:spPr>
        <a:xfrm>
          <a:off x="7078966" y="1027963"/>
          <a:ext cx="3426543" cy="332337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CNN: analyze satellite images to identify visual patterns associated with severe weather events.</a:t>
          </a:r>
        </a:p>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RNN: analyze historical time-series data to determine the sequences leading up to severe weather events (for early detection and classification accuracy).</a:t>
          </a:r>
        </a:p>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Random Forrest: extract weather features from historical data and determine classification of pleasant or unpleasant weather.</a:t>
          </a:r>
        </a:p>
      </dsp:txBody>
      <dsp:txXfrm>
        <a:off x="7078966" y="1027963"/>
        <a:ext cx="3426543" cy="33233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A6DF-0273-4C9F-A1CF-A320F9DB6FD1}">
      <dsp:nvSpPr>
        <dsp:cNvPr id="0" name=""/>
        <dsp:cNvSpPr/>
      </dsp:nvSpPr>
      <dsp:spPr>
        <a:xfrm>
          <a:off x="10090" y="0"/>
          <a:ext cx="3426543" cy="1027963"/>
        </a:xfrm>
        <a:prstGeom prst="rect">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tx2"/>
              </a:solidFill>
              <a:latin typeface="+mj-lt"/>
              <a:ea typeface="Calibri" charset="0"/>
              <a:cs typeface="Calibri" charset="0"/>
            </a:rPr>
            <a:t>Hypothesis</a:t>
          </a:r>
          <a:endParaRPr lang="en-US" sz="3500" kern="1200" dirty="0">
            <a:solidFill>
              <a:schemeClr val="tx2"/>
            </a:solidFill>
            <a:latin typeface="+mj-lt"/>
          </a:endParaRPr>
        </a:p>
      </dsp:txBody>
      <dsp:txXfrm>
        <a:off x="10090" y="0"/>
        <a:ext cx="3426543" cy="1027963"/>
      </dsp:txXfrm>
    </dsp:sp>
    <dsp:sp modelId="{910C52EF-D1F5-4581-A150-24B263AF9343}">
      <dsp:nvSpPr>
        <dsp:cNvPr id="0" name=""/>
        <dsp:cNvSpPr/>
      </dsp:nvSpPr>
      <dsp:spPr>
        <a:xfrm>
          <a:off x="10090" y="1027963"/>
          <a:ext cx="3426543" cy="332337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Through the use of multiple machine learning algorithms, the impact of climate change can be simulated and predicted accurately.</a:t>
          </a:r>
        </a:p>
      </dsp:txBody>
      <dsp:txXfrm>
        <a:off x="10090" y="1027963"/>
        <a:ext cx="3426543" cy="3323374"/>
      </dsp:txXfrm>
    </dsp:sp>
    <dsp:sp modelId="{1F484571-9C36-4EBC-94E8-740ECF59A9E8}">
      <dsp:nvSpPr>
        <dsp:cNvPr id="0" name=""/>
        <dsp:cNvSpPr/>
      </dsp:nvSpPr>
      <dsp:spPr>
        <a:xfrm>
          <a:off x="3544528" y="0"/>
          <a:ext cx="3426543" cy="1027963"/>
        </a:xfrm>
        <a:prstGeom prst="rect">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tx2"/>
              </a:solidFill>
              <a:latin typeface="+mj-lt"/>
              <a:ea typeface="Calibri" charset="0"/>
              <a:cs typeface="Calibri" charset="0"/>
            </a:rPr>
            <a:t>Objective</a:t>
          </a:r>
        </a:p>
      </dsp:txBody>
      <dsp:txXfrm>
        <a:off x="3544528" y="0"/>
        <a:ext cx="3426543" cy="1027963"/>
      </dsp:txXfrm>
    </dsp:sp>
    <dsp:sp modelId="{8382FB71-379A-4A42-BEC2-AAF439B565D5}">
      <dsp:nvSpPr>
        <dsp:cNvPr id="0" name=""/>
        <dsp:cNvSpPr/>
      </dsp:nvSpPr>
      <dsp:spPr>
        <a:xfrm>
          <a:off x="3544528" y="1027963"/>
          <a:ext cx="3426543" cy="332337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Generate possible climate changes over the next 25-50 years based on current trends.</a:t>
          </a:r>
        </a:p>
      </dsp:txBody>
      <dsp:txXfrm>
        <a:off x="3544528" y="1027963"/>
        <a:ext cx="3426543" cy="3323374"/>
      </dsp:txXfrm>
    </dsp:sp>
    <dsp:sp modelId="{6B33ABE5-CEF1-4B39-82C3-F1FC644C0A8F}">
      <dsp:nvSpPr>
        <dsp:cNvPr id="0" name=""/>
        <dsp:cNvSpPr/>
      </dsp:nvSpPr>
      <dsp:spPr>
        <a:xfrm>
          <a:off x="7078966" y="0"/>
          <a:ext cx="3426543" cy="1027963"/>
        </a:xfrm>
        <a:prstGeom prst="rect">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tx2"/>
              </a:solidFill>
              <a:latin typeface="+mj-lt"/>
              <a:ea typeface="Calibri" charset="0"/>
              <a:cs typeface="Calibri" charset="0"/>
            </a:rPr>
            <a:t>Approach</a:t>
          </a:r>
        </a:p>
      </dsp:txBody>
      <dsp:txXfrm>
        <a:off x="7078966" y="0"/>
        <a:ext cx="3426543" cy="1027963"/>
      </dsp:txXfrm>
    </dsp:sp>
    <dsp:sp modelId="{D49AD3F7-B2B6-4709-A43B-C22DEB981B39}">
      <dsp:nvSpPr>
        <dsp:cNvPr id="0" name=""/>
        <dsp:cNvSpPr/>
      </dsp:nvSpPr>
      <dsp:spPr>
        <a:xfrm>
          <a:off x="7078966" y="1027963"/>
          <a:ext cx="3426543" cy="332337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Use GANs to generate synthetic weather data with different climate change scenarios.</a:t>
          </a:r>
        </a:p>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Train RNNs on both real and simulated data to forecast future conditions with a focus on key variables contributing to climate change.</a:t>
          </a:r>
        </a:p>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Analyze results through a Random Forest to identify which types of weather patterns contribute most to climate change.</a:t>
          </a:r>
        </a:p>
      </dsp:txBody>
      <dsp:txXfrm>
        <a:off x="7078966" y="1027963"/>
        <a:ext cx="3426543" cy="33233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A6DF-0273-4C9F-A1CF-A320F9DB6FD1}">
      <dsp:nvSpPr>
        <dsp:cNvPr id="0" name=""/>
        <dsp:cNvSpPr/>
      </dsp:nvSpPr>
      <dsp:spPr>
        <a:xfrm>
          <a:off x="10090" y="578505"/>
          <a:ext cx="3426543" cy="1027963"/>
        </a:xfrm>
        <a:prstGeom prst="rect">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tx2"/>
              </a:solidFill>
              <a:latin typeface="+mj-lt"/>
              <a:ea typeface="Calibri" charset="0"/>
              <a:cs typeface="Calibri" charset="0"/>
            </a:rPr>
            <a:t>Hypothesis</a:t>
          </a:r>
          <a:endParaRPr lang="en-US" sz="3500" kern="1200" dirty="0">
            <a:solidFill>
              <a:schemeClr val="tx2"/>
            </a:solidFill>
            <a:latin typeface="+mj-lt"/>
          </a:endParaRPr>
        </a:p>
      </dsp:txBody>
      <dsp:txXfrm>
        <a:off x="10090" y="578505"/>
        <a:ext cx="3426543" cy="1027963"/>
      </dsp:txXfrm>
    </dsp:sp>
    <dsp:sp modelId="{910C52EF-D1F5-4581-A150-24B263AF9343}">
      <dsp:nvSpPr>
        <dsp:cNvPr id="0" name=""/>
        <dsp:cNvSpPr/>
      </dsp:nvSpPr>
      <dsp:spPr>
        <a:xfrm>
          <a:off x="10090" y="1606468"/>
          <a:ext cx="3426543" cy="21663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Through optimization of a random forest model, key weather variables can be determined allowing for tracking and determination of climate change and safe living areas across Europe.</a:t>
          </a:r>
        </a:p>
      </dsp:txBody>
      <dsp:txXfrm>
        <a:off x="10090" y="1606468"/>
        <a:ext cx="3426543" cy="2166364"/>
      </dsp:txXfrm>
    </dsp:sp>
    <dsp:sp modelId="{1F484571-9C36-4EBC-94E8-740ECF59A9E8}">
      <dsp:nvSpPr>
        <dsp:cNvPr id="0" name=""/>
        <dsp:cNvSpPr/>
      </dsp:nvSpPr>
      <dsp:spPr>
        <a:xfrm>
          <a:off x="3544528" y="578505"/>
          <a:ext cx="3426543" cy="1027963"/>
        </a:xfrm>
        <a:prstGeom prst="rect">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tx2"/>
              </a:solidFill>
              <a:latin typeface="+mj-lt"/>
              <a:ea typeface="Calibri" charset="0"/>
              <a:cs typeface="Calibri" charset="0"/>
            </a:rPr>
            <a:t>Objective</a:t>
          </a:r>
        </a:p>
      </dsp:txBody>
      <dsp:txXfrm>
        <a:off x="3544528" y="578505"/>
        <a:ext cx="3426543" cy="1027963"/>
      </dsp:txXfrm>
    </dsp:sp>
    <dsp:sp modelId="{8382FB71-379A-4A42-BEC2-AAF439B565D5}">
      <dsp:nvSpPr>
        <dsp:cNvPr id="0" name=""/>
        <dsp:cNvSpPr/>
      </dsp:nvSpPr>
      <dsp:spPr>
        <a:xfrm>
          <a:off x="3544528" y="1606468"/>
          <a:ext cx="3426543" cy="21663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Determine the safest regions within Europe for habitation over the next 25-50 years.</a:t>
          </a:r>
        </a:p>
      </dsp:txBody>
      <dsp:txXfrm>
        <a:off x="3544528" y="1606468"/>
        <a:ext cx="3426543" cy="2166364"/>
      </dsp:txXfrm>
    </dsp:sp>
    <dsp:sp modelId="{6B33ABE5-CEF1-4B39-82C3-F1FC644C0A8F}">
      <dsp:nvSpPr>
        <dsp:cNvPr id="0" name=""/>
        <dsp:cNvSpPr/>
      </dsp:nvSpPr>
      <dsp:spPr>
        <a:xfrm>
          <a:off x="7078966" y="578505"/>
          <a:ext cx="3426543" cy="1027963"/>
        </a:xfrm>
        <a:prstGeom prst="rect">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73" tIns="270773" rIns="270773" bIns="270773"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tx2"/>
              </a:solidFill>
              <a:latin typeface="+mj-lt"/>
              <a:ea typeface="Calibri" charset="0"/>
              <a:cs typeface="Calibri" charset="0"/>
            </a:rPr>
            <a:t>Approach</a:t>
          </a:r>
        </a:p>
      </dsp:txBody>
      <dsp:txXfrm>
        <a:off x="7078966" y="578505"/>
        <a:ext cx="3426543" cy="1027963"/>
      </dsp:txXfrm>
    </dsp:sp>
    <dsp:sp modelId="{D49AD3F7-B2B6-4709-A43B-C22DEB981B39}">
      <dsp:nvSpPr>
        <dsp:cNvPr id="0" name=""/>
        <dsp:cNvSpPr/>
      </dsp:nvSpPr>
      <dsp:spPr>
        <a:xfrm>
          <a:off x="7078966" y="1606468"/>
          <a:ext cx="3426543" cy="216636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Optimize hyperparameters of the model.</a:t>
          </a:r>
        </a:p>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Compare unoptimized and optimized results.</a:t>
          </a:r>
        </a:p>
        <a:p>
          <a:pPr marL="0" lvl="0" indent="0" algn="l" defTabSz="711200">
            <a:lnSpc>
              <a:spcPct val="90000"/>
            </a:lnSpc>
            <a:spcBef>
              <a:spcPct val="0"/>
            </a:spcBef>
            <a:spcAft>
              <a:spcPct val="35000"/>
            </a:spcAft>
            <a:buNone/>
          </a:pPr>
          <a:r>
            <a:rPr lang="en-US" sz="1600" kern="1200" dirty="0">
              <a:solidFill>
                <a:schemeClr val="tx1">
                  <a:lumMod val="75000"/>
                  <a:lumOff val="25000"/>
                </a:schemeClr>
              </a:solidFill>
              <a:latin typeface="+mn-lt"/>
              <a:ea typeface="Calibri" charset="0"/>
              <a:cs typeface="Calibri" charset="0"/>
            </a:rPr>
            <a:t>Determine key weather features indicating climate change or extreme weather </a:t>
          </a:r>
          <a:r>
            <a:rPr lang="en-US" sz="1600" kern="1200" dirty="0" err="1">
              <a:solidFill>
                <a:schemeClr val="tx1">
                  <a:lumMod val="75000"/>
                  <a:lumOff val="25000"/>
                </a:schemeClr>
              </a:solidFill>
              <a:latin typeface="+mn-lt"/>
              <a:ea typeface="Calibri" charset="0"/>
              <a:cs typeface="Calibri" charset="0"/>
            </a:rPr>
            <a:t>event.s</a:t>
          </a:r>
          <a:endParaRPr lang="en-US" sz="1600" kern="1200" dirty="0">
            <a:solidFill>
              <a:schemeClr val="tx1">
                <a:lumMod val="75000"/>
                <a:lumOff val="25000"/>
              </a:schemeClr>
            </a:solidFill>
            <a:latin typeface="+mn-lt"/>
            <a:ea typeface="Calibri" charset="0"/>
            <a:cs typeface="Calibri" charset="0"/>
          </a:endParaRPr>
        </a:p>
      </dsp:txBody>
      <dsp:txXfrm>
        <a:off x="7078966" y="1606468"/>
        <a:ext cx="3426543" cy="2166364"/>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7FD71-DE7D-47EA-BD5F-935596C85A92}" type="datetimeFigureOut">
              <a:rPr lang="en-US" smtClean="0"/>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89DD0-1E8D-4B61-ADE9-B87318B81BF8}" type="slidenum">
              <a:rPr lang="en-US" smtClean="0"/>
              <a:t>‹#›</a:t>
            </a:fld>
            <a:endParaRPr lang="en-US" dirty="0"/>
          </a:p>
        </p:txBody>
      </p:sp>
    </p:spTree>
    <p:extLst>
      <p:ext uri="{BB962C8B-B14F-4D97-AF65-F5344CB8AC3E}">
        <p14:creationId xmlns:p14="http://schemas.microsoft.com/office/powerpoint/2010/main" val="231853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my name is Kendra, I am a junior analyst with climate wins. Today I am here to share how our team could achieve our goals through the integration of various machine learning techniques, with three thought experiments. Without further ado, lets begin</a:t>
            </a:r>
          </a:p>
        </p:txBody>
      </p:sp>
      <p:sp>
        <p:nvSpPr>
          <p:cNvPr id="4" name="Slide Number Placeholder 3"/>
          <p:cNvSpPr>
            <a:spLocks noGrp="1"/>
          </p:cNvSpPr>
          <p:nvPr>
            <p:ph type="sldNum" sz="quarter" idx="5"/>
          </p:nvPr>
        </p:nvSpPr>
        <p:spPr/>
        <p:txBody>
          <a:bodyPr/>
          <a:lstStyle/>
          <a:p>
            <a:fld id="{4DB89DD0-1E8D-4B61-ADE9-B87318B81BF8}" type="slidenum">
              <a:rPr lang="en-US" smtClean="0"/>
              <a:t>1</a:t>
            </a:fld>
            <a:endParaRPr lang="en-US" dirty="0"/>
          </a:p>
        </p:txBody>
      </p:sp>
    </p:spTree>
    <p:extLst>
      <p:ext uri="{BB962C8B-B14F-4D97-AF65-F5344CB8AC3E}">
        <p14:creationId xmlns:p14="http://schemas.microsoft.com/office/powerpoint/2010/main" val="3227230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E96D3-4282-706A-84B1-E115A355C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88D01-5F57-7B6B-E3F9-2958B66DA7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B0A6C3-F913-04A2-873F-D6F5A0D599DE}"/>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FA4D6BAF-5F2C-ED5D-6BAE-0B51F45319B1}"/>
              </a:ext>
            </a:extLst>
          </p:cNvPr>
          <p:cNvSpPr>
            <a:spLocks noGrp="1"/>
          </p:cNvSpPr>
          <p:nvPr>
            <p:ph type="sldNum" sz="quarter" idx="5"/>
          </p:nvPr>
        </p:nvSpPr>
        <p:spPr/>
        <p:txBody>
          <a:bodyPr/>
          <a:lstStyle/>
          <a:p>
            <a:fld id="{4DB89DD0-1E8D-4B61-ADE9-B87318B81BF8}" type="slidenum">
              <a:rPr lang="en-US" smtClean="0"/>
              <a:t>13</a:t>
            </a:fld>
            <a:endParaRPr lang="en-US" dirty="0"/>
          </a:p>
        </p:txBody>
      </p:sp>
    </p:spTree>
    <p:extLst>
      <p:ext uri="{BB962C8B-B14F-4D97-AF65-F5344CB8AC3E}">
        <p14:creationId xmlns:p14="http://schemas.microsoft.com/office/powerpoint/2010/main" val="1734234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DB89DD0-1E8D-4B61-ADE9-B87318B81BF8}" type="slidenum">
              <a:rPr lang="en-US" smtClean="0"/>
              <a:t>14</a:t>
            </a:fld>
            <a:endParaRPr lang="en-US" dirty="0"/>
          </a:p>
        </p:txBody>
      </p:sp>
    </p:spTree>
    <p:extLst>
      <p:ext uri="{BB962C8B-B14F-4D97-AF65-F5344CB8AC3E}">
        <p14:creationId xmlns:p14="http://schemas.microsoft.com/office/powerpoint/2010/main" val="422596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a quick review, while designing our thought experiments, these are the objectives and goals that we attempted to complete. </a:t>
            </a:r>
            <a:r>
              <a:rPr lang="en-CA" dirty="0" err="1"/>
              <a:t>ClimateWins</a:t>
            </a:r>
            <a:r>
              <a:rPr lang="en-CA" dirty="0"/>
              <a:t> first goal is: to </a:t>
            </a:r>
            <a:r>
              <a:rPr lang="en-US" b="1" dirty="0"/>
              <a:t>Identify</a:t>
            </a:r>
            <a:r>
              <a:rPr lang="en-US" dirty="0"/>
              <a:t> weather patterns outside the regional norm in Europe</a:t>
            </a:r>
            <a:endParaRPr lang="en-US" b="1" dirty="0"/>
          </a:p>
          <a:p>
            <a:r>
              <a:rPr lang="en-US" b="1" dirty="0"/>
              <a:t>Secondly, we want to Determine</a:t>
            </a:r>
            <a:r>
              <a:rPr lang="en-US" dirty="0"/>
              <a:t> if unusual weather patterns are increasing</a:t>
            </a:r>
          </a:p>
          <a:p>
            <a:r>
              <a:rPr lang="en-US" b="1" dirty="0"/>
              <a:t>Third we want to Generate</a:t>
            </a:r>
            <a:r>
              <a:rPr lang="en-US" dirty="0"/>
              <a:t> possibilities for future weather conditions over the next 25-50 years</a:t>
            </a:r>
            <a:endParaRPr lang="en-US" b="1" dirty="0"/>
          </a:p>
          <a:p>
            <a:r>
              <a:rPr lang="en-US" b="1" dirty="0"/>
              <a:t>Finally we want to Determine </a:t>
            </a:r>
            <a:r>
              <a:rPr lang="en-US" dirty="0"/>
              <a:t>the safest regions for habitations in Europe over the next 25-50 years</a:t>
            </a:r>
          </a:p>
          <a:p>
            <a:endParaRPr lang="en-CA" dirty="0"/>
          </a:p>
        </p:txBody>
      </p:sp>
      <p:sp>
        <p:nvSpPr>
          <p:cNvPr id="4" name="Slide Number Placeholder 3"/>
          <p:cNvSpPr>
            <a:spLocks noGrp="1"/>
          </p:cNvSpPr>
          <p:nvPr>
            <p:ph type="sldNum" sz="quarter" idx="5"/>
          </p:nvPr>
        </p:nvSpPr>
        <p:spPr/>
        <p:txBody>
          <a:bodyPr/>
          <a:lstStyle/>
          <a:p>
            <a:fld id="{4DB89DD0-1E8D-4B61-ADE9-B87318B81BF8}" type="slidenum">
              <a:rPr lang="en-US" smtClean="0"/>
              <a:t>2</a:t>
            </a:fld>
            <a:endParaRPr lang="en-US" dirty="0"/>
          </a:p>
        </p:txBody>
      </p:sp>
    </p:spTree>
    <p:extLst>
      <p:ext uri="{BB962C8B-B14F-4D97-AF65-F5344CB8AC3E}">
        <p14:creationId xmlns:p14="http://schemas.microsoft.com/office/powerpoint/2010/main" val="394195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While keeping these objectives in mind, three thought </a:t>
            </a:r>
            <a:r>
              <a:rPr lang="en-CA" dirty="0" err="1"/>
              <a:t>expriments</a:t>
            </a:r>
            <a:r>
              <a:rPr lang="en-CA" dirty="0"/>
              <a:t> were developed. number one: detect and classify unusual weather. To do this we would utilize machine learning techniques to analyze imagery, weather features and time series data to detect and classify </a:t>
            </a:r>
            <a:r>
              <a:rPr lang="en-CA" dirty="0" err="1"/>
              <a:t>unsual</a:t>
            </a:r>
            <a:r>
              <a:rPr lang="en-CA" dirty="0"/>
              <a:t> weather events. The second experiment would be to generate accurate predictions and predict the impact of climate change. this would be achieved through synthesizing weather data using a generative adversarial network (GAN). This data would then be taken and used by a Convolution neural Network (CNN) to train on, the result would be a CNN that could predict possible future weather conditions and climate impacts. Finally, our last thought experiments is to assess climate change across Europe. Through the use of a random forest model, we should be able to determine safe living regions across Europe. Additionally, an optimized random forest model should be able to identify features that can be attributed to an areas being safe or prone to adverse weather events. </a:t>
            </a:r>
          </a:p>
        </p:txBody>
      </p:sp>
      <p:sp>
        <p:nvSpPr>
          <p:cNvPr id="4" name="Slide Number Placeholder 3"/>
          <p:cNvSpPr>
            <a:spLocks noGrp="1"/>
          </p:cNvSpPr>
          <p:nvPr>
            <p:ph type="sldNum" sz="quarter" idx="5"/>
          </p:nvPr>
        </p:nvSpPr>
        <p:spPr/>
        <p:txBody>
          <a:bodyPr/>
          <a:lstStyle/>
          <a:p>
            <a:fld id="{4DB89DD0-1E8D-4B61-ADE9-B87318B81BF8}" type="slidenum">
              <a:rPr lang="en-US" smtClean="0"/>
              <a:t>3</a:t>
            </a:fld>
            <a:endParaRPr lang="en-US" dirty="0"/>
          </a:p>
        </p:txBody>
      </p:sp>
    </p:spTree>
    <p:extLst>
      <p:ext uri="{BB962C8B-B14F-4D97-AF65-F5344CB8AC3E}">
        <p14:creationId xmlns:p14="http://schemas.microsoft.com/office/powerpoint/2010/main" val="2861553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dirty="0"/>
              <a:t>In order to perform our experiments, multiple machine learning models are needed. For a brief overview there are 4 models required to achieve our goals. : a random forest model which </a:t>
            </a:r>
            <a:r>
              <a:rPr lang="en-US" dirty="0"/>
              <a:t>Sorts data into categories using a true/false method.  It creates multiple trees where each tree is trained on a random sample. the final result being an average of each tree produced.</a:t>
            </a:r>
          </a:p>
          <a:p>
            <a:pPr marL="0" indent="0">
              <a:buNone/>
            </a:pPr>
            <a:r>
              <a:rPr lang="en-US" dirty="0"/>
              <a:t>Some </a:t>
            </a:r>
            <a:r>
              <a:rPr lang="en-US" dirty="0" err="1"/>
              <a:t>fo</a:t>
            </a:r>
            <a:r>
              <a:rPr lang="en-US" dirty="0"/>
              <a:t> the Benefits are:</a:t>
            </a:r>
          </a:p>
          <a:p>
            <a:r>
              <a:rPr lang="en-US" dirty="0"/>
              <a:t>Reduced overfitting through averaging</a:t>
            </a:r>
          </a:p>
          <a:p>
            <a:r>
              <a:rPr lang="en-US" dirty="0"/>
              <a:t>And prediction of weather outcomes like precipitation of temperature changes. The second and 3</a:t>
            </a:r>
            <a:r>
              <a:rPr lang="en-US" baseline="30000" dirty="0"/>
              <a:t>rd</a:t>
            </a:r>
            <a:r>
              <a:rPr lang="en-US" dirty="0"/>
              <a:t> model are Convolution Neural Networks or CNNs and Recurrent Neural Networks or RNNs. </a:t>
            </a:r>
            <a:r>
              <a:rPr lang="en-US" dirty="0" err="1"/>
              <a:t>CNns</a:t>
            </a:r>
            <a:r>
              <a:rPr lang="en-US" dirty="0"/>
              <a:t> excel with spatial pattern recognition while RNNs detect sequences by analyzing past data. These two models are both extremely beneficial as CNNs can effectively analyze images, like weather radar imagery and RNNS can model time series data to forecast weather conditions. In conjunction with the other, these two models can handle complex video analysis and could be used to predict a variety of weather events using different source data. Finally the last model we need is a GAN or General Adversarial Network. These models produce artificial data based on real data points. It works by having two networks competing against one another in order to create more realistic data, this is beneficial as we could generate synthetic data for training and prediction. </a:t>
            </a:r>
          </a:p>
          <a:p>
            <a:endParaRPr lang="en-CA" dirty="0"/>
          </a:p>
        </p:txBody>
      </p:sp>
      <p:sp>
        <p:nvSpPr>
          <p:cNvPr id="4" name="Slide Number Placeholder 3"/>
          <p:cNvSpPr>
            <a:spLocks noGrp="1"/>
          </p:cNvSpPr>
          <p:nvPr>
            <p:ph type="sldNum" sz="quarter" idx="5"/>
          </p:nvPr>
        </p:nvSpPr>
        <p:spPr/>
        <p:txBody>
          <a:bodyPr/>
          <a:lstStyle/>
          <a:p>
            <a:fld id="{4DB89DD0-1E8D-4B61-ADE9-B87318B81BF8}" type="slidenum">
              <a:rPr lang="en-US" smtClean="0"/>
              <a:t>4</a:t>
            </a:fld>
            <a:endParaRPr lang="en-US" dirty="0"/>
          </a:p>
        </p:txBody>
      </p:sp>
    </p:spTree>
    <p:extLst>
      <p:ext uri="{BB962C8B-B14F-4D97-AF65-F5344CB8AC3E}">
        <p14:creationId xmlns:p14="http://schemas.microsoft.com/office/powerpoint/2010/main" val="45752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achieve our goals and bring our thought experiments to reality, some additional data is required: dangerous weather classification that identifies attributes that </a:t>
            </a:r>
            <a:r>
              <a:rPr lang="en-CA" dirty="0" err="1"/>
              <a:t>categoirize</a:t>
            </a:r>
            <a:r>
              <a:rPr lang="en-CA" dirty="0"/>
              <a:t> weather as extreme or dangerous. Radar imagery data of weather events within the regions are current data covers would be beneficial. Records of extreme data events across Europe is a must and this should include records of extreme weather events across Europe as well as data that links the extreme weather event to negative outcomes like destroyed houses, drought, floods, injuries, illnesses, and even deaths</a:t>
            </a:r>
          </a:p>
        </p:txBody>
      </p:sp>
      <p:sp>
        <p:nvSpPr>
          <p:cNvPr id="4" name="Slide Number Placeholder 3"/>
          <p:cNvSpPr>
            <a:spLocks noGrp="1"/>
          </p:cNvSpPr>
          <p:nvPr>
            <p:ph type="sldNum" sz="quarter" idx="5"/>
          </p:nvPr>
        </p:nvSpPr>
        <p:spPr/>
        <p:txBody>
          <a:bodyPr/>
          <a:lstStyle/>
          <a:p>
            <a:fld id="{4DB89DD0-1E8D-4B61-ADE9-B87318B81BF8}" type="slidenum">
              <a:rPr lang="en-US" smtClean="0"/>
              <a:t>5</a:t>
            </a:fld>
            <a:endParaRPr lang="en-US" dirty="0"/>
          </a:p>
        </p:txBody>
      </p:sp>
    </p:spTree>
    <p:extLst>
      <p:ext uri="{BB962C8B-B14F-4D97-AF65-F5344CB8AC3E}">
        <p14:creationId xmlns:p14="http://schemas.microsoft.com/office/powerpoint/2010/main" val="3083526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a:buNone/>
            </a:pPr>
            <a:r>
              <a:rPr lang="en-CA" dirty="0"/>
              <a:t>The first thought experiment we could complete with the proposed data and machine learning models would be to detect and classify unusual weather:</a:t>
            </a:r>
            <a:r>
              <a:rPr lang="en-US" sz="1200" dirty="0">
                <a:solidFill>
                  <a:schemeClr val="tx1">
                    <a:lumMod val="75000"/>
                    <a:lumOff val="25000"/>
                  </a:schemeClr>
                </a:solidFill>
                <a:latin typeface="+mn-lt"/>
                <a:ea typeface="Calibri" charset="0"/>
                <a:cs typeface="Calibri" charset="0"/>
              </a:rPr>
              <a:t>CNN: analyze satellite images to identify visual patterns associated with severe weather events</a:t>
            </a:r>
          </a:p>
          <a:p>
            <a:pPr marL="0" lvl="0">
              <a:buNone/>
            </a:pPr>
            <a:r>
              <a:rPr lang="en-US" sz="1200" dirty="0">
                <a:solidFill>
                  <a:schemeClr val="tx1">
                    <a:lumMod val="75000"/>
                    <a:lumOff val="25000"/>
                  </a:schemeClr>
                </a:solidFill>
                <a:latin typeface="+mn-lt"/>
                <a:ea typeface="Calibri" charset="0"/>
                <a:cs typeface="Calibri" charset="0"/>
              </a:rPr>
              <a:t>RNN: analyze historical time-series data to determine the sequences leading up to severe weather events (for early detection and classification accuracy)</a:t>
            </a:r>
          </a:p>
          <a:p>
            <a:pPr marL="0" lvl="0">
              <a:buNone/>
            </a:pPr>
            <a:r>
              <a:rPr lang="en-US" sz="1200" dirty="0">
                <a:solidFill>
                  <a:schemeClr val="tx1">
                    <a:lumMod val="75000"/>
                    <a:lumOff val="25000"/>
                  </a:schemeClr>
                </a:solidFill>
                <a:latin typeface="+mn-lt"/>
                <a:ea typeface="Calibri" charset="0"/>
                <a:cs typeface="Calibri" charset="0"/>
              </a:rPr>
              <a:t>Random Forrest: extract weather features from historical data and determine classification of pleasant or unpleasant weather</a:t>
            </a:r>
          </a:p>
          <a:p>
            <a:r>
              <a:rPr lang="en-CA" dirty="0"/>
              <a:t> </a:t>
            </a:r>
          </a:p>
        </p:txBody>
      </p:sp>
      <p:sp>
        <p:nvSpPr>
          <p:cNvPr id="4" name="Slide Number Placeholder 3"/>
          <p:cNvSpPr>
            <a:spLocks noGrp="1"/>
          </p:cNvSpPr>
          <p:nvPr>
            <p:ph type="sldNum" sz="quarter" idx="5"/>
          </p:nvPr>
        </p:nvSpPr>
        <p:spPr/>
        <p:txBody>
          <a:bodyPr/>
          <a:lstStyle/>
          <a:p>
            <a:fld id="{4DB89DD0-1E8D-4B61-ADE9-B87318B81BF8}" type="slidenum">
              <a:rPr lang="en-US" smtClean="0"/>
              <a:t>6</a:t>
            </a:fld>
            <a:endParaRPr lang="en-US" dirty="0"/>
          </a:p>
        </p:txBody>
      </p:sp>
    </p:spTree>
    <p:extLst>
      <p:ext uri="{BB962C8B-B14F-4D97-AF65-F5344CB8AC3E}">
        <p14:creationId xmlns:p14="http://schemas.microsoft.com/office/powerpoint/2010/main" val="1268394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believe that this approach should work as it has previously </a:t>
            </a:r>
          </a:p>
        </p:txBody>
      </p:sp>
      <p:sp>
        <p:nvSpPr>
          <p:cNvPr id="4" name="Slide Number Placeholder 3"/>
          <p:cNvSpPr>
            <a:spLocks noGrp="1"/>
          </p:cNvSpPr>
          <p:nvPr>
            <p:ph type="sldNum" sz="quarter" idx="5"/>
          </p:nvPr>
        </p:nvSpPr>
        <p:spPr/>
        <p:txBody>
          <a:bodyPr/>
          <a:lstStyle/>
          <a:p>
            <a:fld id="{4DB89DD0-1E8D-4B61-ADE9-B87318B81BF8}" type="slidenum">
              <a:rPr lang="en-US" smtClean="0"/>
              <a:t>7</a:t>
            </a:fld>
            <a:endParaRPr lang="en-US" dirty="0"/>
          </a:p>
        </p:txBody>
      </p:sp>
    </p:spTree>
    <p:extLst>
      <p:ext uri="{BB962C8B-B14F-4D97-AF65-F5344CB8AC3E}">
        <p14:creationId xmlns:p14="http://schemas.microsoft.com/office/powerpoint/2010/main" val="409188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DB89DD0-1E8D-4B61-ADE9-B87318B81BF8}" type="slidenum">
              <a:rPr lang="en-US" smtClean="0"/>
              <a:t>10</a:t>
            </a:fld>
            <a:endParaRPr lang="en-US" dirty="0"/>
          </a:p>
        </p:txBody>
      </p:sp>
    </p:spTree>
    <p:extLst>
      <p:ext uri="{BB962C8B-B14F-4D97-AF65-F5344CB8AC3E}">
        <p14:creationId xmlns:p14="http://schemas.microsoft.com/office/powerpoint/2010/main" val="3086623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DB89DD0-1E8D-4B61-ADE9-B87318B81BF8}" type="slidenum">
              <a:rPr lang="en-US" smtClean="0"/>
              <a:t>12</a:t>
            </a:fld>
            <a:endParaRPr lang="en-US" dirty="0"/>
          </a:p>
        </p:txBody>
      </p:sp>
    </p:spTree>
    <p:extLst>
      <p:ext uri="{BB962C8B-B14F-4D97-AF65-F5344CB8AC3E}">
        <p14:creationId xmlns:p14="http://schemas.microsoft.com/office/powerpoint/2010/main" val="2538786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6035040"/>
          </a:xfrm>
          <a:solidFill>
            <a:schemeClr val="accent1"/>
          </a:solidFill>
        </p:spPr>
        <p:txBody>
          <a:bodyPr/>
          <a:lstStyle/>
          <a:p>
            <a:r>
              <a:rPr lang="en-US" dirty="0"/>
              <a:t>Click icon to add picture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8724" y="3236493"/>
            <a:ext cx="5149596" cy="1448385"/>
          </a:xfrm>
          <a:solidFill>
            <a:schemeClr val="bg1">
              <a:alpha val="80000"/>
            </a:schemeClr>
          </a:solidFill>
        </p:spPr>
        <p:txBody>
          <a:bodyPr lIns="502920" bIns="137160" anchor="b">
            <a:normAutofit/>
          </a:bodyPr>
          <a:lstStyle>
            <a:lvl1pPr algn="l">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8724" y="4684879"/>
            <a:ext cx="5149596" cy="524794"/>
          </a:xfrm>
          <a:solidFill>
            <a:schemeClr val="bg1">
              <a:alpha val="80000"/>
            </a:schemeClr>
          </a:solidFill>
        </p:spPr>
        <p:txBody>
          <a:bodyPr lIns="502920">
            <a:normAutofit/>
          </a:bodyPr>
          <a:lstStyle>
            <a:lvl1pPr marL="0" indent="0" algn="l">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57200" y="1825625"/>
            <a:ext cx="114300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0DAF765-81DF-4CD4-A737-DDE62C84D091}"/>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70C67C45-8307-4F47-91BB-229B740A8CEE}"/>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7D8F83D-D593-4D91-ADFA-C49B8378676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776643-6C33-46CD-A918-AB0CEA571F00}"/>
              </a:ext>
            </a:extLst>
          </p:cNvPr>
          <p:cNvSpPr/>
          <p:nvPr userDrawn="1"/>
        </p:nvSpPr>
        <p:spPr>
          <a:xfrm>
            <a:off x="6086475" y="1682496"/>
            <a:ext cx="563880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B6E62D2-A055-4712-92CC-4B02419D51FB}"/>
              </a:ext>
            </a:extLst>
          </p:cNvPr>
          <p:cNvSpPr/>
          <p:nvPr userDrawn="1"/>
        </p:nvSpPr>
        <p:spPr>
          <a:xfrm>
            <a:off x="457200" y="1681163"/>
            <a:ext cx="563880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1289640" y="1844259"/>
            <a:ext cx="3657600"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289640" y="2668171"/>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780133" y="1808163"/>
            <a:ext cx="4703841"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780134" y="2632075"/>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221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4C89FBE-3029-4F92-8308-F830BB1420FF}"/>
              </a:ext>
              <a:ext uri="{C183D7F6-B498-43B3-948B-1728B52AA6E4}">
                <adec:decorative xmlns:adec="http://schemas.microsoft.com/office/drawing/2017/decorative" val="1"/>
              </a:ext>
            </a:extLst>
          </p:cNvPr>
          <p:cNvSpPr/>
          <p:nvPr userDrawn="1"/>
        </p:nvSpPr>
        <p:spPr>
          <a:xfrm>
            <a:off x="7958712" y="1681163"/>
            <a:ext cx="374904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E0A4C88-FF32-4096-9EA9-EC22D3682F4C}"/>
              </a:ext>
              <a:ext uri="{C183D7F6-B498-43B3-948B-1728B52AA6E4}">
                <adec:decorative xmlns:adec="http://schemas.microsoft.com/office/drawing/2017/decorative" val="1"/>
              </a:ext>
            </a:extLst>
          </p:cNvPr>
          <p:cNvSpPr/>
          <p:nvPr userDrawn="1"/>
        </p:nvSpPr>
        <p:spPr>
          <a:xfrm>
            <a:off x="4211097" y="1682496"/>
            <a:ext cx="374904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437559B-132E-4A6E-ADBE-41DB38EC8048}"/>
              </a:ext>
              <a:ext uri="{C183D7F6-B498-43B3-948B-1728B52AA6E4}">
                <adec:decorative xmlns:adec="http://schemas.microsoft.com/office/drawing/2017/decorative" val="1"/>
              </a:ext>
            </a:extLst>
          </p:cNvPr>
          <p:cNvSpPr/>
          <p:nvPr userDrawn="1"/>
        </p:nvSpPr>
        <p:spPr>
          <a:xfrm>
            <a:off x="463176" y="1681163"/>
            <a:ext cx="3749040" cy="45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790825"/>
            <a:ext cx="2971800" cy="3248025"/>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6101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610188" y="2790825"/>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FF7BCB16-19B7-48F6-94CD-563F43988749}"/>
              </a:ext>
            </a:extLst>
          </p:cNvPr>
          <p:cNvSpPr>
            <a:spLocks noGrp="1"/>
          </p:cNvSpPr>
          <p:nvPr>
            <p:ph type="body" sz="quarter" idx="13" hasCustomPrompt="1"/>
          </p:nvPr>
        </p:nvSpPr>
        <p:spPr>
          <a:xfrm>
            <a:off x="8430134" y="1976438"/>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FBB2F8D-6092-468C-BA48-836286C6B7E1}"/>
              </a:ext>
            </a:extLst>
          </p:cNvPr>
          <p:cNvSpPr>
            <a:spLocks noGrp="1"/>
          </p:cNvSpPr>
          <p:nvPr>
            <p:ph sz="quarter" idx="14"/>
          </p:nvPr>
        </p:nvSpPr>
        <p:spPr>
          <a:xfrm>
            <a:off x="8430134" y="2800350"/>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21256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E5633F8-C03D-4CEE-BEDD-1B6648554C09}"/>
              </a:ext>
            </a:extLst>
          </p:cNvPr>
          <p:cNvSpPr>
            <a:spLocks noGrp="1"/>
          </p:cNvSpPr>
          <p:nvPr>
            <p:ph type="pic" sz="quarter" idx="14"/>
          </p:nvPr>
        </p:nvSpPr>
        <p:spPr>
          <a:xfrm>
            <a:off x="8622628" y="685800"/>
            <a:ext cx="3200400" cy="5486400"/>
          </a:xfrm>
          <a:solidFill>
            <a:schemeClr val="accent2"/>
          </a:solidFill>
        </p:spPr>
        <p:txBody>
          <a:bodyPr/>
          <a:lstStyle/>
          <a:p>
            <a:r>
              <a:rPr lang="en-US" dirty="0"/>
              <a:t>Click icon to add picture</a:t>
            </a:r>
          </a:p>
        </p:txBody>
      </p:sp>
      <p:sp>
        <p:nvSpPr>
          <p:cNvPr id="6" name="Rectangle 5">
            <a:extLst>
              <a:ext uri="{FF2B5EF4-FFF2-40B4-BE49-F238E27FC236}">
                <a16:creationId xmlns:a16="http://schemas.microsoft.com/office/drawing/2014/main" id="{4CA4DC27-A467-4265-AAB1-754D3F86CCAF}"/>
              </a:ext>
              <a:ext uri="{C183D7F6-B498-43B3-948B-1728B52AA6E4}">
                <adec:decorative xmlns:adec="http://schemas.microsoft.com/office/drawing/2017/decorative" val="1"/>
              </a:ext>
            </a:extLst>
          </p:cNvPr>
          <p:cNvSpPr/>
          <p:nvPr userDrawn="1"/>
        </p:nvSpPr>
        <p:spPr>
          <a:xfrm>
            <a:off x="0" y="1"/>
            <a:ext cx="6096000"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850230"/>
            <a:ext cx="5009147" cy="1325563"/>
          </a:xfrm>
        </p:spPr>
        <p:txBody>
          <a:bodyPr>
            <a:normAutofit/>
          </a:bodyPr>
          <a:lstStyle>
            <a:lvl1pPr>
              <a:defRPr sz="3600">
                <a:solidFill>
                  <a:schemeClr val="bg2">
                    <a:lumMod val="50000"/>
                  </a:schemeClr>
                </a:solidFill>
              </a:defRPr>
            </a:lvl1pPr>
          </a:lstStyle>
          <a:p>
            <a:r>
              <a:rPr lang="en-US" dirty="0"/>
              <a:t>CLICK TO ADD TITLE</a:t>
            </a:r>
          </a:p>
        </p:txBody>
      </p:sp>
      <p:sp>
        <p:nvSpPr>
          <p:cNvPr id="9" name="Text Placeholder 8">
            <a:extLst>
              <a:ext uri="{FF2B5EF4-FFF2-40B4-BE49-F238E27FC236}">
                <a16:creationId xmlns:a16="http://schemas.microsoft.com/office/drawing/2014/main" id="{2C9CC7B6-D9ED-464B-8206-98055EB53FCF}"/>
              </a:ext>
            </a:extLst>
          </p:cNvPr>
          <p:cNvSpPr>
            <a:spLocks noGrp="1"/>
          </p:cNvSpPr>
          <p:nvPr>
            <p:ph type="body" sz="quarter" idx="13"/>
          </p:nvPr>
        </p:nvSpPr>
        <p:spPr>
          <a:xfrm>
            <a:off x="457200" y="2490788"/>
            <a:ext cx="4572000" cy="3536950"/>
          </a:xfrm>
        </p:spPr>
        <p:txBody>
          <a:bodyPr>
            <a:normAutofit/>
          </a:bodyPr>
          <a:lstStyle>
            <a:lvl1pPr marL="0" indent="0">
              <a:lnSpc>
                <a:spcPts val="2400"/>
              </a:lnSpc>
              <a:buNone/>
              <a:defRPr sz="1400" spc="30" baseline="0"/>
            </a:lvl1pPr>
            <a:lvl2pPr marL="457200" indent="0">
              <a:lnSpc>
                <a:spcPts val="2400"/>
              </a:lnSpc>
              <a:buNone/>
              <a:defRPr sz="1400" spc="30" baseline="0"/>
            </a:lvl2pPr>
            <a:lvl3pPr marL="914400" indent="0">
              <a:lnSpc>
                <a:spcPts val="2400"/>
              </a:lnSpc>
              <a:buNone/>
              <a:defRPr sz="1400" spc="30" baseline="0"/>
            </a:lvl3pPr>
            <a:lvl4pPr marL="1371600" indent="0">
              <a:lnSpc>
                <a:spcPts val="2400"/>
              </a:lnSpc>
              <a:buNone/>
              <a:defRPr sz="1400" spc="30" baseline="0"/>
            </a:lvl4pPr>
            <a:lvl5pPr marL="1828800" indent="0">
              <a:lnSpc>
                <a:spcPts val="2400"/>
              </a:lnSpc>
              <a:buNone/>
              <a:defRPr sz="1400" spc="3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Picture Placeholder 12">
            <a:extLst>
              <a:ext uri="{FF2B5EF4-FFF2-40B4-BE49-F238E27FC236}">
                <a16:creationId xmlns:a16="http://schemas.microsoft.com/office/drawing/2014/main" id="{1743C040-0A81-4A38-879D-07BBD184231D}"/>
              </a:ext>
            </a:extLst>
          </p:cNvPr>
          <p:cNvSpPr>
            <a:spLocks noGrp="1"/>
          </p:cNvSpPr>
          <p:nvPr>
            <p:ph type="pic" sz="quarter" idx="15"/>
          </p:nvPr>
        </p:nvSpPr>
        <p:spPr>
          <a:xfrm>
            <a:off x="6781800" y="2492375"/>
            <a:ext cx="2286000" cy="2514600"/>
          </a:xfrm>
          <a:solidFill>
            <a:schemeClr val="accent2"/>
          </a:solidFill>
        </p:spPr>
        <p:txBody>
          <a:bodyPr/>
          <a:lstStyle/>
          <a:p>
            <a:r>
              <a:rPr lang="en-US" dirty="0"/>
              <a:t>Click icon to add picture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0" name="Freeform: Shape 9">
            <a:extLst>
              <a:ext uri="{FF2B5EF4-FFF2-40B4-BE49-F238E27FC236}">
                <a16:creationId xmlns:a16="http://schemas.microsoft.com/office/drawing/2014/main" id="{7CBDD4A8-3B48-439C-B601-8D04B8714324}"/>
              </a:ext>
              <a:ext uri="{C183D7F6-B498-43B3-948B-1728B52AA6E4}">
                <adec:decorative xmlns:adec="http://schemas.microsoft.com/office/drawing/2017/decorative" val="1"/>
              </a:ext>
            </a:extLst>
          </p:cNvPr>
          <p:cNvSpPr/>
          <p:nvPr userDrawn="1"/>
        </p:nvSpPr>
        <p:spPr>
          <a:xfrm rot="13547565" flipH="1">
            <a:off x="761136" y="5210984"/>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2846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5870448"/>
          </a:xfrm>
          <a:solidFill>
            <a:schemeClr val="accent1"/>
          </a:solidFill>
        </p:spPr>
        <p:txBody>
          <a:bodyPr/>
          <a:lstStyle/>
          <a:p>
            <a:r>
              <a:rPr lang="en-US" dirty="0"/>
              <a:t>Click icon to add picture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7201" y="3490624"/>
            <a:ext cx="4571999" cy="1235382"/>
          </a:xfrm>
          <a:solidFill>
            <a:schemeClr val="bg1">
              <a:alpha val="80000"/>
            </a:schemeClr>
          </a:solidFill>
        </p:spPr>
        <p:txBody>
          <a:bodyPr lIns="457200" bIns="137160" anchor="b">
            <a:normAutofit/>
          </a:bodyPr>
          <a:lstStyle>
            <a:lvl1pPr algn="l">
              <a:defRPr sz="3600">
                <a:solidFill>
                  <a:schemeClr val="bg2">
                    <a:lumMod val="25000"/>
                  </a:schemeClr>
                </a:solidFill>
              </a:defRPr>
            </a:lvl1pPr>
          </a:lstStyle>
          <a:p>
            <a:r>
              <a:rPr lang="en-US" dirty="0"/>
              <a:t>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7199" y="4726007"/>
            <a:ext cx="4571999" cy="1314432"/>
          </a:xfrm>
          <a:solidFill>
            <a:schemeClr val="bg1">
              <a:alpha val="80000"/>
            </a:schemeClr>
          </a:solidFill>
        </p:spPr>
        <p:txBody>
          <a:bodyPr lIns="502920" rIns="2103120">
            <a:normAutofit/>
          </a:bodyPr>
          <a:lstStyle>
            <a:lvl1pPr marL="0" indent="0" algn="l">
              <a:buNone/>
              <a:defRPr sz="1400" spc="4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7FB6E25-C828-48BC-8628-82D1E81A507C}"/>
              </a:ext>
            </a:extLst>
          </p:cNvPr>
          <p:cNvSpPr>
            <a:spLocks noGrp="1"/>
          </p:cNvSpPr>
          <p:nvPr>
            <p:ph type="dt" sz="half" idx="11"/>
          </p:nvPr>
        </p:nvSpPr>
        <p:spPr/>
        <p:txBody>
          <a:bodyPr/>
          <a:lstStyle/>
          <a:p>
            <a:r>
              <a:rPr lang="en-US" dirty="0"/>
              <a:t>20XX</a:t>
            </a:r>
          </a:p>
        </p:txBody>
      </p:sp>
      <p:sp>
        <p:nvSpPr>
          <p:cNvPr id="6" name="Footer Placeholder 5">
            <a:extLst>
              <a:ext uri="{FF2B5EF4-FFF2-40B4-BE49-F238E27FC236}">
                <a16:creationId xmlns:a16="http://schemas.microsoft.com/office/drawing/2014/main" id="{A210386C-9F0A-4DAC-822E-DEC8EA1DDEAC}"/>
              </a:ext>
            </a:extLst>
          </p:cNvPr>
          <p:cNvSpPr>
            <a:spLocks noGrp="1"/>
          </p:cNvSpPr>
          <p:nvPr>
            <p:ph type="ftr" sz="quarter" idx="12"/>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B3A59EB-A4AA-43EC-A853-BDDFB7AB3D8B}"/>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147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56C8C1-E81C-436D-A310-A71CAAE33A17}"/>
              </a:ext>
              <a:ext uri="{C183D7F6-B498-43B3-948B-1728B52AA6E4}">
                <adec:decorative xmlns:adec="http://schemas.microsoft.com/office/drawing/2017/decorative" val="1"/>
              </a:ext>
            </a:extLst>
          </p:cNvPr>
          <p:cNvSpPr/>
          <p:nvPr userDrawn="1"/>
        </p:nvSpPr>
        <p:spPr>
          <a:xfrm>
            <a:off x="6286500" y="946404"/>
            <a:ext cx="5486400" cy="49651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199" y="2103120"/>
            <a:ext cx="3848101"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697421" y="1600200"/>
            <a:ext cx="2743199" cy="3657600"/>
          </a:xfrm>
          <a:solidFill>
            <a:schemeClr val="accent1"/>
          </a:solidFill>
        </p:spPr>
        <p:txBody>
          <a:bodyPr/>
          <a:lstStyle/>
          <a:p>
            <a:r>
              <a:rPr lang="en-US" dirty="0"/>
              <a:t>Click icon to add picture</a:t>
            </a:r>
          </a:p>
        </p:txBody>
      </p:sp>
      <p:sp>
        <p:nvSpPr>
          <p:cNvPr id="10" name="Text Placeholder 6">
            <a:extLst>
              <a:ext uri="{FF2B5EF4-FFF2-40B4-BE49-F238E27FC236}">
                <a16:creationId xmlns:a16="http://schemas.microsoft.com/office/drawing/2014/main" id="{0F7B6DF9-E76A-44ED-B84C-1391CD5D5592}"/>
              </a:ext>
            </a:extLst>
          </p:cNvPr>
          <p:cNvSpPr>
            <a:spLocks noGrp="1"/>
          </p:cNvSpPr>
          <p:nvPr>
            <p:ph type="body" sz="quarter" idx="16"/>
          </p:nvPr>
        </p:nvSpPr>
        <p:spPr>
          <a:xfrm>
            <a:off x="8312614" y="1893262"/>
            <a:ext cx="2743200" cy="3071477"/>
          </a:xfrm>
        </p:spPr>
        <p:txBody>
          <a:bodyPr anchor="ctr" anchorCtr="0">
            <a:normAutofit/>
          </a:bodyPr>
          <a:lstStyle>
            <a:lvl1pPr marL="285750" indent="-285750">
              <a:lnSpc>
                <a:spcPct val="100000"/>
              </a:lnSpc>
              <a:buFont typeface="Arial" panose="020B0604020202020204" pitchFamily="34" charset="0"/>
              <a:buChar char="•"/>
              <a:defRPr sz="1800">
                <a:solidFill>
                  <a:schemeClr val="tx1">
                    <a:lumMod val="75000"/>
                    <a:lumOff val="25000"/>
                  </a:schemeClr>
                </a:solidFill>
              </a:defRPr>
            </a:lvl1pPr>
            <a:lvl2pPr marL="742950" indent="-285750">
              <a:lnSpc>
                <a:spcPct val="100000"/>
              </a:lnSpc>
              <a:buFont typeface="Arial" panose="020B0604020202020204" pitchFamily="34" charset="0"/>
              <a:buChar char="•"/>
              <a:defRPr sz="2000"/>
            </a:lvl2pPr>
            <a:lvl3pPr marL="1200150" indent="-285750">
              <a:lnSpc>
                <a:spcPct val="100000"/>
              </a:lnSpc>
              <a:buFont typeface="Arial" panose="020B0604020202020204" pitchFamily="34" charset="0"/>
              <a:buChar char="•"/>
              <a:defRPr sz="2000"/>
            </a:lvl3pPr>
            <a:lvl4pPr marL="1657350" indent="-285750">
              <a:lnSpc>
                <a:spcPct val="100000"/>
              </a:lnSpc>
              <a:buFont typeface="Arial" panose="020B0604020202020204" pitchFamily="34" charset="0"/>
              <a:buChar char="•"/>
              <a:defRPr sz="2000"/>
            </a:lvl4pPr>
            <a:lvl5pPr marL="2114550" indent="-285750">
              <a:lnSpc>
                <a:spcPct val="100000"/>
              </a:lnSpc>
              <a:buFont typeface="Arial" panose="020B0604020202020204" pitchFamily="34" charset="0"/>
              <a:buChar char="•"/>
              <a:defRPr sz="2000"/>
            </a:lvl5pPr>
          </a:lstStyle>
          <a:p>
            <a:pPr lvl="0"/>
            <a:r>
              <a:rPr lang="en-US"/>
              <a:t>Click to edit Master text styles</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7" name="Freeform: Shape 6">
            <a:extLst>
              <a:ext uri="{FF2B5EF4-FFF2-40B4-BE49-F238E27FC236}">
                <a16:creationId xmlns:a16="http://schemas.microsoft.com/office/drawing/2014/main" id="{4ECB9306-A7FD-4B22-8E8A-E0B8D7862BCE}"/>
              </a:ext>
              <a:ext uri="{C183D7F6-B498-43B3-948B-1728B52AA6E4}">
                <adec:decorative xmlns:adec="http://schemas.microsoft.com/office/drawing/2017/decorative" val="1"/>
              </a:ext>
            </a:extLst>
          </p:cNvPr>
          <p:cNvSpPr/>
          <p:nvPr userDrawn="1"/>
        </p:nvSpPr>
        <p:spPr>
          <a:xfrm rot="13547565" flipH="1">
            <a:off x="624728" y="3747150"/>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5538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312583" y="2102720"/>
            <a:ext cx="5422217"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57200" y="1143000"/>
            <a:ext cx="5486400" cy="4572000"/>
          </a:xfrm>
          <a:solidFill>
            <a:schemeClr val="accent1"/>
          </a:solidFill>
        </p:spPr>
        <p:txBody>
          <a:bodyPr/>
          <a:lstStyle/>
          <a:p>
            <a:r>
              <a:rPr lang="en-US" dirty="0"/>
              <a:t>Click icon to add picture</a:t>
            </a:r>
          </a:p>
        </p:txBody>
      </p:sp>
      <p:sp>
        <p:nvSpPr>
          <p:cNvPr id="7" name="Text Placeholder 6">
            <a:extLst>
              <a:ext uri="{FF2B5EF4-FFF2-40B4-BE49-F238E27FC236}">
                <a16:creationId xmlns:a16="http://schemas.microsoft.com/office/drawing/2014/main" id="{24C2C3F7-8611-4C35-8251-0FD61D72D6B9}"/>
              </a:ext>
            </a:extLst>
          </p:cNvPr>
          <p:cNvSpPr>
            <a:spLocks noGrp="1"/>
          </p:cNvSpPr>
          <p:nvPr>
            <p:ph type="body" sz="quarter" idx="13"/>
          </p:nvPr>
        </p:nvSpPr>
        <p:spPr>
          <a:xfrm>
            <a:off x="6309360" y="3500407"/>
            <a:ext cx="4572000" cy="1888373"/>
          </a:xfrm>
        </p:spPr>
        <p:txBody>
          <a:bodyPr>
            <a:normAutofit/>
          </a:bodyPr>
          <a:lstStyle>
            <a:lvl1pPr marL="0" indent="0">
              <a:lnSpc>
                <a:spcPts val="2400"/>
              </a:lnSpc>
              <a:buFont typeface="Arial" panose="020B0604020202020204" pitchFamily="34" charset="0"/>
              <a:buNone/>
              <a:defRPr sz="1400" spc="30" baseline="0">
                <a:solidFill>
                  <a:schemeClr val="bg2">
                    <a:lumMod val="50000"/>
                  </a:schemeClr>
                </a:solidFill>
              </a:defRPr>
            </a:lvl1pPr>
            <a:lvl2pPr marL="457200" indent="0">
              <a:lnSpc>
                <a:spcPts val="2400"/>
              </a:lnSpc>
              <a:buFont typeface="Arial" panose="020B0604020202020204" pitchFamily="34" charset="0"/>
              <a:buNone/>
              <a:defRPr sz="1400" spc="30" baseline="0">
                <a:solidFill>
                  <a:schemeClr val="bg2">
                    <a:lumMod val="50000"/>
                  </a:schemeClr>
                </a:solidFill>
              </a:defRPr>
            </a:lvl2pPr>
            <a:lvl3pPr marL="914400" indent="0">
              <a:lnSpc>
                <a:spcPts val="2400"/>
              </a:lnSpc>
              <a:buFont typeface="Arial" panose="020B0604020202020204" pitchFamily="34" charset="0"/>
              <a:buNone/>
              <a:defRPr sz="1400" spc="30" baseline="0">
                <a:solidFill>
                  <a:schemeClr val="bg2">
                    <a:lumMod val="50000"/>
                  </a:schemeClr>
                </a:solidFill>
              </a:defRPr>
            </a:lvl3pPr>
            <a:lvl4pPr marL="1371600" indent="0">
              <a:lnSpc>
                <a:spcPts val="2400"/>
              </a:lnSpc>
              <a:buFont typeface="Arial" panose="020B0604020202020204" pitchFamily="34" charset="0"/>
              <a:buNone/>
              <a:defRPr sz="1400" spc="30" baseline="0">
                <a:solidFill>
                  <a:schemeClr val="bg2">
                    <a:lumMod val="50000"/>
                  </a:schemeClr>
                </a:solidFill>
              </a:defRPr>
            </a:lvl4pPr>
            <a:lvl5pPr marL="1828800" indent="0">
              <a:lnSpc>
                <a:spcPts val="2400"/>
              </a:lnSpc>
              <a:buFont typeface="Arial" panose="020B0604020202020204" pitchFamily="34" charset="0"/>
              <a:buNone/>
              <a:defRPr sz="1400" spc="30" baseline="0">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39654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1524" y="-2"/>
            <a:ext cx="12188952" cy="4572000"/>
          </a:xfrm>
          <a:solidFill>
            <a:schemeClr val="accent1"/>
          </a:solidFill>
        </p:spPr>
        <p:txBody>
          <a:bodyPr/>
          <a:lstStyle/>
          <a:p>
            <a:r>
              <a:rPr lang="en-US" dirty="0"/>
              <a:t>Click icon to add picture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524000" y="4667250"/>
            <a:ext cx="9144000" cy="1212182"/>
          </a:xfrm>
        </p:spPr>
        <p:txBody>
          <a:bodyPr anchor="b">
            <a:normAutofit/>
          </a:bodyPr>
          <a:lstStyle>
            <a:lvl1pPr algn="ctr">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971507"/>
            <a:ext cx="9144000" cy="524794"/>
          </a:xfrm>
        </p:spPr>
        <p:txBody>
          <a:bodyPr>
            <a:normAutofit/>
          </a:bodyPr>
          <a:lstStyle>
            <a:lvl1pPr marL="0" indent="0" algn="ctr">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54936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2">
            <a:extLst>
              <a:ext uri="{FF2B5EF4-FFF2-40B4-BE49-F238E27FC236}">
                <a16:creationId xmlns:a16="http://schemas.microsoft.com/office/drawing/2014/main" id="{842BA18D-167B-42CD-8DD5-844A20873AAA}"/>
              </a:ext>
            </a:extLst>
          </p:cNvPr>
          <p:cNvSpPr>
            <a:spLocks noGrp="1"/>
          </p:cNvSpPr>
          <p:nvPr>
            <p:ph type="dt" sz="half" idx="10"/>
          </p:nvPr>
        </p:nvSpPr>
        <p:spPr>
          <a:xfrm>
            <a:off x="457200" y="6356350"/>
            <a:ext cx="2743200" cy="365125"/>
          </a:xfrm>
        </p:spPr>
        <p:txBody>
          <a:bodyPr/>
          <a:lstStyle/>
          <a:p>
            <a:r>
              <a:rPr lang="en-US" dirty="0"/>
              <a:t>20XX</a:t>
            </a:r>
          </a:p>
        </p:txBody>
      </p:sp>
      <p:sp>
        <p:nvSpPr>
          <p:cNvPr id="7" name="Footer Placeholder 3">
            <a:extLst>
              <a:ext uri="{FF2B5EF4-FFF2-40B4-BE49-F238E27FC236}">
                <a16:creationId xmlns:a16="http://schemas.microsoft.com/office/drawing/2014/main" id="{519A9BF1-35FD-4BDE-9C59-E08CB7A7078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4">
            <a:extLst>
              <a:ext uri="{FF2B5EF4-FFF2-40B4-BE49-F238E27FC236}">
                <a16:creationId xmlns:a16="http://schemas.microsoft.com/office/drawing/2014/main" id="{F02A2A47-BED9-43DF-8914-AD1EB274F523}"/>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5820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DFBA353-19B1-4A04-A7EE-345F93C189D4}"/>
              </a:ext>
            </a:extLst>
          </p:cNvPr>
          <p:cNvSpPr>
            <a:spLocks noGrp="1"/>
          </p:cNvSpPr>
          <p:nvPr>
            <p:ph type="pic" sz="quarter" idx="13"/>
          </p:nvPr>
        </p:nvSpPr>
        <p:spPr>
          <a:xfrm>
            <a:off x="6232491" y="946404"/>
            <a:ext cx="5486400" cy="4965192"/>
          </a:xfrm>
          <a:solidFill>
            <a:schemeClr val="accent1"/>
          </a:solidFill>
        </p:spPr>
        <p:txBody>
          <a:bodyPr/>
          <a:lstStyle/>
          <a:p>
            <a:r>
              <a:rPr lang="en-US" dirty="0"/>
              <a:t>Click icon to add picture</a:t>
            </a:r>
          </a:p>
        </p:txBody>
      </p:sp>
      <p:sp>
        <p:nvSpPr>
          <p:cNvPr id="2" name="Title 1">
            <a:extLst>
              <a:ext uri="{FF2B5EF4-FFF2-40B4-BE49-F238E27FC236}">
                <a16:creationId xmlns:a16="http://schemas.microsoft.com/office/drawing/2014/main" id="{EDC4857A-B6DC-4F0A-AD6B-243F6C085554}"/>
              </a:ext>
            </a:extLst>
          </p:cNvPr>
          <p:cNvSpPr>
            <a:spLocks noGrp="1"/>
          </p:cNvSpPr>
          <p:nvPr>
            <p:ph type="title" hasCustomPrompt="1"/>
          </p:nvPr>
        </p:nvSpPr>
        <p:spPr>
          <a:xfrm>
            <a:off x="473109" y="2386584"/>
            <a:ext cx="4315968" cy="2084832"/>
          </a:xfrm>
        </p:spPr>
        <p:txBody>
          <a:bodyPr anchor="t">
            <a:normAutofit/>
          </a:bodyPr>
          <a:lstStyle>
            <a:lvl1pPr>
              <a:defRPr sz="3400" spc="0" baseline="0">
                <a:solidFill>
                  <a:schemeClr val="bg2">
                    <a:lumMod val="75000"/>
                  </a:schemeClr>
                </a:solidFill>
              </a:defRPr>
            </a:lvl1pPr>
          </a:lstStyle>
          <a:p>
            <a:r>
              <a:rPr lang="en-US" dirty="0"/>
              <a:t>Click to add title</a:t>
            </a:r>
          </a:p>
        </p:txBody>
      </p:sp>
      <p:sp>
        <p:nvSpPr>
          <p:cNvPr id="13" name="Text Placeholder 6">
            <a:extLst>
              <a:ext uri="{FF2B5EF4-FFF2-40B4-BE49-F238E27FC236}">
                <a16:creationId xmlns:a16="http://schemas.microsoft.com/office/drawing/2014/main" id="{D8717D35-8E1B-4C94-BA72-91D4DCA6576C}"/>
              </a:ext>
            </a:extLst>
          </p:cNvPr>
          <p:cNvSpPr>
            <a:spLocks noGrp="1"/>
          </p:cNvSpPr>
          <p:nvPr>
            <p:ph type="body" sz="quarter" idx="15" hasCustomPrompt="1"/>
          </p:nvPr>
        </p:nvSpPr>
        <p:spPr>
          <a:xfrm>
            <a:off x="457200" y="4471416"/>
            <a:ext cx="3584448" cy="637674"/>
          </a:xfrm>
        </p:spPr>
        <p:txBody>
          <a:bodyPr anchor="ctr" anchorCtr="0">
            <a:normAutofit/>
          </a:bodyPr>
          <a:lstStyle>
            <a:lvl1pPr marL="0" indent="0">
              <a:lnSpc>
                <a:spcPct val="100000"/>
              </a:lnSpc>
              <a:buFont typeface="Arial" panose="020B0604020202020204" pitchFamily="34" charset="0"/>
              <a:buNone/>
              <a:defRPr sz="1600" spc="100" baseline="0">
                <a:solidFill>
                  <a:schemeClr val="bg2">
                    <a:lumMod val="50000"/>
                  </a:schemeClr>
                </a:solidFill>
                <a:latin typeface="+mn-lt"/>
              </a:defRPr>
            </a:lvl1pPr>
            <a:lvl2pPr marL="457200" indent="0">
              <a:lnSpc>
                <a:spcPct val="100000"/>
              </a:lnSpc>
              <a:buFont typeface="Arial" panose="020B0604020202020204" pitchFamily="34" charset="0"/>
              <a:buNone/>
              <a:defRPr sz="2000">
                <a:latin typeface="+mj-lt"/>
              </a:defRPr>
            </a:lvl2pPr>
            <a:lvl3pPr marL="914400" indent="0">
              <a:lnSpc>
                <a:spcPct val="100000"/>
              </a:lnSpc>
              <a:buFont typeface="Arial" panose="020B0604020202020204" pitchFamily="34" charset="0"/>
              <a:buNone/>
              <a:defRPr sz="2000">
                <a:latin typeface="+mj-lt"/>
              </a:defRPr>
            </a:lvl3pPr>
            <a:lvl4pPr marL="1371600" indent="0">
              <a:lnSpc>
                <a:spcPct val="100000"/>
              </a:lnSpc>
              <a:buFont typeface="Arial" panose="020B0604020202020204" pitchFamily="34" charset="0"/>
              <a:buNone/>
              <a:defRPr sz="2000">
                <a:latin typeface="+mj-lt"/>
              </a:defRPr>
            </a:lvl4pPr>
            <a:lvl5pPr marL="1828800" indent="0">
              <a:lnSpc>
                <a:spcPct val="100000"/>
              </a:lnSpc>
              <a:buFont typeface="Arial" panose="020B0604020202020204" pitchFamily="34" charset="0"/>
              <a:buNone/>
              <a:defRPr sz="2000">
                <a:latin typeface="+mj-lt"/>
              </a:defRPr>
            </a:lvl5pPr>
          </a:lstStyle>
          <a:p>
            <a:pPr lvl="0"/>
            <a:r>
              <a:rPr lang="en-US" dirty="0"/>
              <a:t>CLICK TO EDIT MASTER TEXT STYLES</a:t>
            </a:r>
          </a:p>
        </p:txBody>
      </p:sp>
      <p:sp>
        <p:nvSpPr>
          <p:cNvPr id="11" name="Picture Placeholder 9">
            <a:extLst>
              <a:ext uri="{FF2B5EF4-FFF2-40B4-BE49-F238E27FC236}">
                <a16:creationId xmlns:a16="http://schemas.microsoft.com/office/drawing/2014/main" id="{F15B60AE-D6AB-472C-8342-2A3EB53493C8}"/>
              </a:ext>
            </a:extLst>
          </p:cNvPr>
          <p:cNvSpPr>
            <a:spLocks noGrp="1"/>
          </p:cNvSpPr>
          <p:nvPr>
            <p:ph type="pic" sz="quarter" idx="14"/>
          </p:nvPr>
        </p:nvSpPr>
        <p:spPr>
          <a:xfrm>
            <a:off x="5093208" y="1600200"/>
            <a:ext cx="2286000" cy="3657600"/>
          </a:xfrm>
          <a:solidFill>
            <a:schemeClr val="accent1"/>
          </a:solidFill>
        </p:spPr>
        <p:txBody>
          <a:bodyPr/>
          <a:lstStyle/>
          <a:p>
            <a:r>
              <a:rPr lang="en-US" dirty="0"/>
              <a:t>Click icon to add picture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9" name="Freeform: Shape 8">
            <a:extLst>
              <a:ext uri="{FF2B5EF4-FFF2-40B4-BE49-F238E27FC236}">
                <a16:creationId xmlns:a16="http://schemas.microsoft.com/office/drawing/2014/main" id="{FBB5B262-532A-4EE4-98E7-0EB6A8C56003}"/>
              </a:ext>
              <a:ext uri="{C183D7F6-B498-43B3-948B-1728B52AA6E4}">
                <adec:decorative xmlns:adec="http://schemas.microsoft.com/office/drawing/2017/decorative" val="1"/>
              </a:ext>
            </a:extLst>
          </p:cNvPr>
          <p:cNvSpPr/>
          <p:nvPr userDrawn="1"/>
        </p:nvSpPr>
        <p:spPr>
          <a:xfrm rot="13547565" flipH="1">
            <a:off x="1727251" y="114592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381000"/>
            <a:ext cx="11277600" cy="1325563"/>
          </a:xfrm>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57200" y="1806318"/>
            <a:ext cx="2286000" cy="3200400"/>
          </a:xfrm>
          <a:solidFill>
            <a:schemeClr val="accent2"/>
          </a:solidFill>
        </p:spPr>
        <p:txBody>
          <a:bodyPr/>
          <a:lstStyle/>
          <a:p>
            <a:r>
              <a:rPr lang="en-US" dirty="0"/>
              <a:t>Click icon to add picture</a:t>
            </a:r>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806318"/>
            <a:ext cx="2286000" cy="3200400"/>
          </a:xfrm>
          <a:solidFill>
            <a:schemeClr val="accent2"/>
          </a:solidFill>
        </p:spPr>
        <p:txBody>
          <a:bodyPr/>
          <a:lstStyle/>
          <a:p>
            <a:r>
              <a:rPr lang="en-US" dirty="0"/>
              <a:t>Click icon to add picture</a:t>
            </a:r>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806318"/>
            <a:ext cx="2286000" cy="3200400"/>
          </a:xfrm>
          <a:solidFill>
            <a:schemeClr val="accent2"/>
          </a:solidFill>
        </p:spPr>
        <p:txBody>
          <a:bodyPr/>
          <a:lstStyle/>
          <a:p>
            <a:r>
              <a:rPr lang="en-US" dirty="0"/>
              <a:t>Click icon to add picture</a:t>
            </a:r>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52808" y="1806318"/>
            <a:ext cx="2286000" cy="3200400"/>
          </a:xfrm>
          <a:solidFill>
            <a:schemeClr val="accent2"/>
          </a:solidFill>
        </p:spPr>
        <p:txBody>
          <a:bodyPr/>
          <a:lstStyle/>
          <a:p>
            <a:r>
              <a:rPr lang="en-US" dirty="0"/>
              <a:t>Click icon to add picture</a:t>
            </a:r>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3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376"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5117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5117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991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99175"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7498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7498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54804440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77256" y="1722086"/>
            <a:ext cx="2286000" cy="1371600"/>
          </a:xfrm>
          <a:solidFill>
            <a:schemeClr val="accent2"/>
          </a:solidFill>
        </p:spPr>
        <p:txBody>
          <a:bodyPr/>
          <a:lstStyle/>
          <a:p>
            <a:r>
              <a:rPr lang="en-US" dirty="0"/>
              <a:t>Click icon to add picture</a:t>
            </a:r>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722086"/>
            <a:ext cx="2286000" cy="1371600"/>
          </a:xfrm>
          <a:solidFill>
            <a:schemeClr val="accent2"/>
          </a:solidFill>
        </p:spPr>
        <p:txBody>
          <a:bodyPr/>
          <a:lstStyle/>
          <a:p>
            <a:r>
              <a:rPr lang="en-US" dirty="0"/>
              <a:t>Click icon to add picture</a:t>
            </a:r>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722086"/>
            <a:ext cx="2286000" cy="1371600"/>
          </a:xfrm>
          <a:solidFill>
            <a:schemeClr val="accent2"/>
          </a:solidFill>
        </p:spPr>
        <p:txBody>
          <a:bodyPr/>
          <a:lstStyle/>
          <a:p>
            <a:r>
              <a:rPr lang="en-US" dirty="0"/>
              <a:t>Click icon to add picture</a:t>
            </a:r>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40776" y="1722086"/>
            <a:ext cx="2286000" cy="1371600"/>
          </a:xfrm>
          <a:solidFill>
            <a:schemeClr val="accent2"/>
          </a:solidFill>
        </p:spPr>
        <p:txBody>
          <a:bodyPr/>
          <a:lstStyle/>
          <a:p>
            <a:r>
              <a:rPr lang="en-US" dirty="0"/>
              <a:t>Click icon to add picture</a:t>
            </a:r>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97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97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31719"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31718"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79720"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79719"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4349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4349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46" name="Picture Placeholder 6">
            <a:extLst>
              <a:ext uri="{FF2B5EF4-FFF2-40B4-BE49-F238E27FC236}">
                <a16:creationId xmlns:a16="http://schemas.microsoft.com/office/drawing/2014/main" id="{3896D737-6139-4405-A7F2-E08C421815DD}"/>
              </a:ext>
            </a:extLst>
          </p:cNvPr>
          <p:cNvSpPr>
            <a:spLocks noGrp="1"/>
          </p:cNvSpPr>
          <p:nvPr>
            <p:ph type="pic" sz="quarter" idx="25"/>
          </p:nvPr>
        </p:nvSpPr>
        <p:spPr>
          <a:xfrm>
            <a:off x="497304" y="4076273"/>
            <a:ext cx="2286000" cy="1371600"/>
          </a:xfrm>
          <a:solidFill>
            <a:schemeClr val="accent2"/>
          </a:solidFill>
        </p:spPr>
        <p:txBody>
          <a:bodyPr/>
          <a:lstStyle/>
          <a:p>
            <a:r>
              <a:rPr lang="en-US" dirty="0"/>
              <a:t>Click icon to add picture</a:t>
            </a:r>
          </a:p>
        </p:txBody>
      </p:sp>
      <p:sp>
        <p:nvSpPr>
          <p:cNvPr id="47" name="Picture Placeholder 6">
            <a:extLst>
              <a:ext uri="{FF2B5EF4-FFF2-40B4-BE49-F238E27FC236}">
                <a16:creationId xmlns:a16="http://schemas.microsoft.com/office/drawing/2014/main" id="{721A36A5-FCF3-4EE8-B5F2-41805C3F6A6C}"/>
              </a:ext>
            </a:extLst>
          </p:cNvPr>
          <p:cNvSpPr>
            <a:spLocks noGrp="1"/>
          </p:cNvSpPr>
          <p:nvPr>
            <p:ph type="pic" sz="quarter" idx="26"/>
          </p:nvPr>
        </p:nvSpPr>
        <p:spPr>
          <a:xfrm>
            <a:off x="3449048" y="4076273"/>
            <a:ext cx="2286000" cy="1371600"/>
          </a:xfrm>
          <a:solidFill>
            <a:schemeClr val="accent2"/>
          </a:solidFill>
        </p:spPr>
        <p:txBody>
          <a:bodyPr/>
          <a:lstStyle/>
          <a:p>
            <a:r>
              <a:rPr lang="en-US" dirty="0"/>
              <a:t>Click icon to add picture</a:t>
            </a:r>
          </a:p>
        </p:txBody>
      </p:sp>
      <p:sp>
        <p:nvSpPr>
          <p:cNvPr id="48" name="Picture Placeholder 6">
            <a:extLst>
              <a:ext uri="{FF2B5EF4-FFF2-40B4-BE49-F238E27FC236}">
                <a16:creationId xmlns:a16="http://schemas.microsoft.com/office/drawing/2014/main" id="{1630D673-CB21-40A3-A7BE-C996B20D681F}"/>
              </a:ext>
            </a:extLst>
          </p:cNvPr>
          <p:cNvSpPr>
            <a:spLocks noGrp="1"/>
          </p:cNvSpPr>
          <p:nvPr>
            <p:ph type="pic" sz="quarter" idx="27"/>
          </p:nvPr>
        </p:nvSpPr>
        <p:spPr>
          <a:xfrm>
            <a:off x="6497048" y="4076273"/>
            <a:ext cx="2286000" cy="1371600"/>
          </a:xfrm>
          <a:solidFill>
            <a:schemeClr val="accent2"/>
          </a:solidFill>
        </p:spPr>
        <p:txBody>
          <a:bodyPr/>
          <a:lstStyle/>
          <a:p>
            <a:r>
              <a:rPr lang="en-US" dirty="0"/>
              <a:t>Click icon to add picture</a:t>
            </a:r>
          </a:p>
        </p:txBody>
      </p:sp>
      <p:sp>
        <p:nvSpPr>
          <p:cNvPr id="49" name="Picture Placeholder 6">
            <a:extLst>
              <a:ext uri="{FF2B5EF4-FFF2-40B4-BE49-F238E27FC236}">
                <a16:creationId xmlns:a16="http://schemas.microsoft.com/office/drawing/2014/main" id="{0C83EF20-1DF8-43B4-B982-A382FF884E20}"/>
              </a:ext>
            </a:extLst>
          </p:cNvPr>
          <p:cNvSpPr>
            <a:spLocks noGrp="1"/>
          </p:cNvSpPr>
          <p:nvPr>
            <p:ph type="pic" sz="quarter" idx="28"/>
          </p:nvPr>
        </p:nvSpPr>
        <p:spPr>
          <a:xfrm>
            <a:off x="9460824" y="4076273"/>
            <a:ext cx="2286000" cy="1371600"/>
          </a:xfrm>
          <a:solidFill>
            <a:schemeClr val="accent2"/>
          </a:solidFill>
        </p:spPr>
        <p:txBody>
          <a:bodyPr/>
          <a:lstStyle/>
          <a:p>
            <a:r>
              <a:rPr lang="en-US" dirty="0"/>
              <a:t>Click icon to add picture</a:t>
            </a:r>
          </a:p>
        </p:txBody>
      </p:sp>
      <p:sp>
        <p:nvSpPr>
          <p:cNvPr id="50" name="Text Placeholder 12">
            <a:extLst>
              <a:ext uri="{FF2B5EF4-FFF2-40B4-BE49-F238E27FC236}">
                <a16:creationId xmlns:a16="http://schemas.microsoft.com/office/drawing/2014/main" id="{1FD09C98-5809-41AD-B215-493A3D741A2A}"/>
              </a:ext>
            </a:extLst>
          </p:cNvPr>
          <p:cNvSpPr>
            <a:spLocks noGrp="1"/>
          </p:cNvSpPr>
          <p:nvPr>
            <p:ph type="body" sz="quarter" idx="29" hasCustomPrompt="1"/>
          </p:nvPr>
        </p:nvSpPr>
        <p:spPr>
          <a:xfrm>
            <a:off x="40002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1" name="Text Placeholder 14">
            <a:extLst>
              <a:ext uri="{FF2B5EF4-FFF2-40B4-BE49-F238E27FC236}">
                <a16:creationId xmlns:a16="http://schemas.microsoft.com/office/drawing/2014/main" id="{9E3214F0-FC83-402F-BAC5-ED4827532778}"/>
              </a:ext>
            </a:extLst>
          </p:cNvPr>
          <p:cNvSpPr>
            <a:spLocks noGrp="1"/>
          </p:cNvSpPr>
          <p:nvPr>
            <p:ph type="body" sz="quarter" idx="30" hasCustomPrompt="1"/>
          </p:nvPr>
        </p:nvSpPr>
        <p:spPr>
          <a:xfrm>
            <a:off x="40002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2" name="Text Placeholder 12">
            <a:extLst>
              <a:ext uri="{FF2B5EF4-FFF2-40B4-BE49-F238E27FC236}">
                <a16:creationId xmlns:a16="http://schemas.microsoft.com/office/drawing/2014/main" id="{39B0FB7F-A1FC-40D1-ACFC-C3C966F9BCA4}"/>
              </a:ext>
            </a:extLst>
          </p:cNvPr>
          <p:cNvSpPr>
            <a:spLocks noGrp="1"/>
          </p:cNvSpPr>
          <p:nvPr>
            <p:ph type="body" sz="quarter" idx="31" hasCustomPrompt="1"/>
          </p:nvPr>
        </p:nvSpPr>
        <p:spPr>
          <a:xfrm>
            <a:off x="3351767"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3" name="Text Placeholder 14">
            <a:extLst>
              <a:ext uri="{FF2B5EF4-FFF2-40B4-BE49-F238E27FC236}">
                <a16:creationId xmlns:a16="http://schemas.microsoft.com/office/drawing/2014/main" id="{15EB3CBA-DD9B-449B-9B72-191780177135}"/>
              </a:ext>
            </a:extLst>
          </p:cNvPr>
          <p:cNvSpPr>
            <a:spLocks noGrp="1"/>
          </p:cNvSpPr>
          <p:nvPr>
            <p:ph type="body" sz="quarter" idx="32" hasCustomPrompt="1"/>
          </p:nvPr>
        </p:nvSpPr>
        <p:spPr>
          <a:xfrm>
            <a:off x="3351766"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4" name="Text Placeholder 12">
            <a:extLst>
              <a:ext uri="{FF2B5EF4-FFF2-40B4-BE49-F238E27FC236}">
                <a16:creationId xmlns:a16="http://schemas.microsoft.com/office/drawing/2014/main" id="{BA47B66D-8891-4AE7-98BE-3CFE9CDB571E}"/>
              </a:ext>
            </a:extLst>
          </p:cNvPr>
          <p:cNvSpPr>
            <a:spLocks noGrp="1"/>
          </p:cNvSpPr>
          <p:nvPr>
            <p:ph type="body" sz="quarter" idx="33" hasCustomPrompt="1"/>
          </p:nvPr>
        </p:nvSpPr>
        <p:spPr>
          <a:xfrm>
            <a:off x="6399768"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5" name="Text Placeholder 14">
            <a:extLst>
              <a:ext uri="{FF2B5EF4-FFF2-40B4-BE49-F238E27FC236}">
                <a16:creationId xmlns:a16="http://schemas.microsoft.com/office/drawing/2014/main" id="{929AE99A-6054-4B2F-B99D-FE4F682613DA}"/>
              </a:ext>
            </a:extLst>
          </p:cNvPr>
          <p:cNvSpPr>
            <a:spLocks noGrp="1"/>
          </p:cNvSpPr>
          <p:nvPr>
            <p:ph type="body" sz="quarter" idx="34" hasCustomPrompt="1"/>
          </p:nvPr>
        </p:nvSpPr>
        <p:spPr>
          <a:xfrm>
            <a:off x="6399767"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6" name="Text Placeholder 12">
            <a:extLst>
              <a:ext uri="{FF2B5EF4-FFF2-40B4-BE49-F238E27FC236}">
                <a16:creationId xmlns:a16="http://schemas.microsoft.com/office/drawing/2014/main" id="{D1F32591-7BBD-4006-AEA0-29F43CDADCED}"/>
              </a:ext>
            </a:extLst>
          </p:cNvPr>
          <p:cNvSpPr>
            <a:spLocks noGrp="1"/>
          </p:cNvSpPr>
          <p:nvPr>
            <p:ph type="body" sz="quarter" idx="35" hasCustomPrompt="1"/>
          </p:nvPr>
        </p:nvSpPr>
        <p:spPr>
          <a:xfrm>
            <a:off x="936354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7" name="Text Placeholder 14">
            <a:extLst>
              <a:ext uri="{FF2B5EF4-FFF2-40B4-BE49-F238E27FC236}">
                <a16:creationId xmlns:a16="http://schemas.microsoft.com/office/drawing/2014/main" id="{7BC780CD-8E77-4D0E-A436-DCB2AA0C15CD}"/>
              </a:ext>
            </a:extLst>
          </p:cNvPr>
          <p:cNvSpPr>
            <a:spLocks noGrp="1"/>
          </p:cNvSpPr>
          <p:nvPr>
            <p:ph type="body" sz="quarter" idx="36" hasCustomPrompt="1"/>
          </p:nvPr>
        </p:nvSpPr>
        <p:spPr>
          <a:xfrm>
            <a:off x="936354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26622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spc="30" baseline="0">
                <a:solidFill>
                  <a:schemeClr val="bg1">
                    <a:lumMod val="50000"/>
                  </a:schemeClr>
                </a:solidFill>
              </a:defRPr>
            </a:lvl1pPr>
          </a:lstStyle>
          <a:p>
            <a:r>
              <a:rPr lang="en-US" dirty="0"/>
              <a:t>CLICK TO ADD 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76988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62B82C-34E9-4F3B-9B0F-A3207161C41E}"/>
              </a:ext>
            </a:extLst>
          </p:cNvPr>
          <p:cNvSpPr/>
          <p:nvPr userDrawn="1"/>
        </p:nvSpPr>
        <p:spPr>
          <a:xfrm>
            <a:off x="10820400" y="813816"/>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57200" y="381000"/>
            <a:ext cx="11277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70" r:id="rId4"/>
    <p:sldLayoutId id="2147483672" r:id="rId5"/>
    <p:sldLayoutId id="2147483654" r:id="rId6"/>
    <p:sldLayoutId id="2147483658" r:id="rId7"/>
    <p:sldLayoutId id="2147483660" r:id="rId8"/>
    <p:sldLayoutId id="2147483671" r:id="rId9"/>
    <p:sldLayoutId id="2147483650" r:id="rId10"/>
    <p:sldLayoutId id="2147483667" r:id="rId11"/>
    <p:sldLayoutId id="2147483668" r:id="rId12"/>
    <p:sldLayoutId id="2147483662" r:id="rId13"/>
    <p:sldLayoutId id="2147483669" r:id="rId14"/>
  </p:sldLayoutIdLst>
  <p:hf hdr="0"/>
  <p:txStyles>
    <p:title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88" userDrawn="1">
          <p15:clr>
            <a:srgbClr val="547EBF"/>
          </p15:clr>
        </p15:guide>
        <p15:guide id="4" orient="horz" pos="240" userDrawn="1">
          <p15:clr>
            <a:srgbClr val="547EBF"/>
          </p15:clr>
        </p15:guide>
        <p15:guide id="5" pos="7392"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s://github.com/KendraJacks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frosty pine leaves&#10;">
            <a:extLst>
              <a:ext uri="{FF2B5EF4-FFF2-40B4-BE49-F238E27FC236}">
                <a16:creationId xmlns:a16="http://schemas.microsoft.com/office/drawing/2014/main" id="{E700099C-08E5-415B-A866-CD9A073DCD91}"/>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458724" y="411480"/>
            <a:ext cx="11274552" cy="603504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58724" y="2734733"/>
            <a:ext cx="5149595" cy="1950145"/>
          </a:xfrm>
        </p:spPr>
        <p:txBody>
          <a:bodyPr>
            <a:normAutofit fontScale="90000"/>
          </a:bodyPr>
          <a:lstStyle/>
          <a:p>
            <a:pPr algn="ctr"/>
            <a:r>
              <a:rPr lang="en-US" dirty="0"/>
              <a:t>Climate Wins: Predicting Climate Change and Weather Conditions with Machine Learning</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58724" y="4684879"/>
            <a:ext cx="5149596" cy="524794"/>
          </a:xfrm>
        </p:spPr>
        <p:txBody>
          <a:bodyPr>
            <a:normAutofit fontScale="92500" lnSpcReduction="20000"/>
          </a:bodyPr>
          <a:lstStyle/>
          <a:p>
            <a:pPr algn="ctr"/>
            <a:r>
              <a:rPr lang="en-US" dirty="0"/>
              <a:t>Kendra Jackson</a:t>
            </a:r>
          </a:p>
          <a:p>
            <a:pPr algn="ctr"/>
            <a:r>
              <a:rPr lang="en-US" dirty="0"/>
              <a:t>January 5, 2024</a:t>
            </a:r>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mc:Choice xmlns:p14="http://schemas.microsoft.com/office/powerpoint/2010/main" Requires="p14">
      <p:transition spd="slow" p14:dur="2000" advTm="16433"/>
    </mc:Choice>
    <mc:Fallback>
      <p:transition spd="slow" advTm="164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1307-34AD-4FAC-8705-026F22AFC23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21C2964-AB56-EE83-31CB-92A0B30C92E7}"/>
              </a:ext>
            </a:extLst>
          </p:cNvPr>
          <p:cNvSpPr>
            <a:spLocks noGrp="1"/>
          </p:cNvSpPr>
          <p:nvPr>
            <p:ph type="title"/>
          </p:nvPr>
        </p:nvSpPr>
        <p:spPr>
          <a:xfrm>
            <a:off x="457200" y="381000"/>
            <a:ext cx="11277600" cy="1325563"/>
          </a:xfrm>
        </p:spPr>
        <p:txBody>
          <a:bodyPr>
            <a:normAutofit/>
          </a:bodyPr>
          <a:lstStyle/>
          <a:p>
            <a:r>
              <a:rPr lang="en-US" dirty="0"/>
              <a:t>Thought Experiment 3: Assess Climate Change Across Europe</a:t>
            </a:r>
          </a:p>
        </p:txBody>
      </p:sp>
      <p:sp>
        <p:nvSpPr>
          <p:cNvPr id="3" name="Date Placeholder 2">
            <a:extLst>
              <a:ext uri="{FF2B5EF4-FFF2-40B4-BE49-F238E27FC236}">
                <a16:creationId xmlns:a16="http://schemas.microsoft.com/office/drawing/2014/main" id="{EE5FC7BE-51C9-AA76-08FF-763F4C77EEAE}"/>
              </a:ext>
            </a:extLst>
          </p:cNvPr>
          <p:cNvSpPr>
            <a:spLocks noGrp="1"/>
          </p:cNvSpPr>
          <p:nvPr>
            <p:ph type="dt" sz="half" idx="10"/>
          </p:nvPr>
        </p:nvSpPr>
        <p:spPr>
          <a:xfrm>
            <a:off x="457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AA5F98FA-8A4D-5689-80BE-94A4F17B948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8D3D39F8-3BCE-E9EB-687E-4B8EF5887D07}"/>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10</a:t>
            </a:fld>
            <a:endParaRPr lang="en-US" dirty="0"/>
          </a:p>
        </p:txBody>
      </p:sp>
      <p:graphicFrame>
        <p:nvGraphicFramePr>
          <p:cNvPr id="10" name="Content Placeholder 3" descr="Horizontal list&#10;">
            <a:extLst>
              <a:ext uri="{FF2B5EF4-FFF2-40B4-BE49-F238E27FC236}">
                <a16:creationId xmlns:a16="http://schemas.microsoft.com/office/drawing/2014/main" id="{F77C22A2-AD63-D6BD-0A48-32567EFFBC24}"/>
              </a:ext>
            </a:extLst>
          </p:cNvPr>
          <p:cNvGraphicFramePr>
            <a:graphicFrameLocks/>
          </p:cNvGraphicFramePr>
          <p:nvPr>
            <p:extLst>
              <p:ext uri="{D42A27DB-BD31-4B8C-83A1-F6EECF244321}">
                <p14:modId xmlns:p14="http://schemas.microsoft.com/office/powerpoint/2010/main" val="13390935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081484"/>
      </p:ext>
    </p:extLst>
  </p:cSld>
  <p:clrMapOvr>
    <a:masterClrMapping/>
  </p:clrMapOvr>
  <mc:AlternateContent xmlns:mc="http://schemas.openxmlformats.org/markup-compatibility/2006">
    <mc:Choice xmlns:p14="http://schemas.microsoft.com/office/powerpoint/2010/main" Requires="p14">
      <p:transition spd="slow" p14:dur="2000" advTm="46273"/>
    </mc:Choice>
    <mc:Fallback>
      <p:transition spd="slow" advTm="4627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0B5FD-B829-FCEC-CCE0-718ABBBED8A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680A243-4930-E5E9-AA2C-1F1EC559388F}"/>
              </a:ext>
            </a:extLst>
          </p:cNvPr>
          <p:cNvSpPr>
            <a:spLocks noGrp="1"/>
          </p:cNvSpPr>
          <p:nvPr>
            <p:ph type="title"/>
          </p:nvPr>
        </p:nvSpPr>
        <p:spPr>
          <a:xfrm>
            <a:off x="457200" y="381000"/>
            <a:ext cx="11277600" cy="1325563"/>
          </a:xfrm>
        </p:spPr>
        <p:txBody>
          <a:bodyPr>
            <a:normAutofit/>
          </a:bodyPr>
          <a:lstStyle/>
          <a:p>
            <a:r>
              <a:rPr lang="en-US" dirty="0"/>
              <a:t>Thought Experiment 3: Continued…</a:t>
            </a:r>
          </a:p>
        </p:txBody>
      </p:sp>
      <p:sp>
        <p:nvSpPr>
          <p:cNvPr id="5" name="Slide Number Placeholder 4">
            <a:extLst>
              <a:ext uri="{FF2B5EF4-FFF2-40B4-BE49-F238E27FC236}">
                <a16:creationId xmlns:a16="http://schemas.microsoft.com/office/drawing/2014/main" id="{AAA7780A-0EA9-2DD6-3DD6-D04A18291B71}"/>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11</a:t>
            </a:fld>
            <a:endParaRPr lang="en-US" dirty="0"/>
          </a:p>
        </p:txBody>
      </p:sp>
      <p:sp>
        <p:nvSpPr>
          <p:cNvPr id="2" name="TextBox 1">
            <a:extLst>
              <a:ext uri="{FF2B5EF4-FFF2-40B4-BE49-F238E27FC236}">
                <a16:creationId xmlns:a16="http://schemas.microsoft.com/office/drawing/2014/main" id="{94496F8D-7185-AC62-579A-565804A4A40D}"/>
              </a:ext>
            </a:extLst>
          </p:cNvPr>
          <p:cNvSpPr txBox="1"/>
          <p:nvPr/>
        </p:nvSpPr>
        <p:spPr>
          <a:xfrm>
            <a:off x="457200" y="2075935"/>
            <a:ext cx="4658497" cy="3693319"/>
          </a:xfrm>
          <a:prstGeom prst="rect">
            <a:avLst/>
          </a:prstGeom>
          <a:noFill/>
        </p:spPr>
        <p:txBody>
          <a:bodyPr wrap="square" rtlCol="0">
            <a:spAutoFit/>
          </a:bodyPr>
          <a:lstStyle/>
          <a:p>
            <a:r>
              <a:rPr lang="en-CA" b="1" dirty="0"/>
              <a:t>Expected Outcome:</a:t>
            </a:r>
          </a:p>
          <a:p>
            <a:r>
              <a:rPr lang="en-CA" dirty="0"/>
              <a:t>Increased accuracy from optimization.</a:t>
            </a:r>
          </a:p>
          <a:p>
            <a:r>
              <a:rPr lang="en-CA" dirty="0"/>
              <a:t>Accurate representation of feature importance (weather features) in climate analysis.</a:t>
            </a:r>
          </a:p>
          <a:p>
            <a:r>
              <a:rPr lang="en-CA" b="1" dirty="0"/>
              <a:t>Conclusion</a:t>
            </a:r>
            <a:r>
              <a:rPr lang="en-CA" dirty="0"/>
              <a:t>:</a:t>
            </a:r>
          </a:p>
          <a:p>
            <a:r>
              <a:rPr lang="en-CA" dirty="0"/>
              <a:t>This approach provides results demonstrating which regions are weighed more heavily based on their features. Through looking at this, we can determine which areas have more of these extreme features like precipitation or an increase in average temperature to determine safe versus potentially not safe regions. </a:t>
            </a:r>
            <a:endParaRPr lang="en-CA" b="1" dirty="0"/>
          </a:p>
          <a:p>
            <a:endParaRPr lang="en-CA" b="1" dirty="0"/>
          </a:p>
        </p:txBody>
      </p:sp>
      <p:pic>
        <p:nvPicPr>
          <p:cNvPr id="3" name="Picture 2" descr="A graph with blue bars&#10;&#10;Description automatically generated">
            <a:extLst>
              <a:ext uri="{FF2B5EF4-FFF2-40B4-BE49-F238E27FC236}">
                <a16:creationId xmlns:a16="http://schemas.microsoft.com/office/drawing/2014/main" id="{BAA1A025-346F-6E97-4889-E57D6A24C7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372752"/>
            <a:ext cx="5943600" cy="4618474"/>
          </a:xfrm>
          <a:prstGeom prst="rect">
            <a:avLst/>
          </a:prstGeom>
          <a:noFill/>
          <a:ln>
            <a:noFill/>
          </a:ln>
        </p:spPr>
      </p:pic>
    </p:spTree>
    <p:extLst>
      <p:ext uri="{BB962C8B-B14F-4D97-AF65-F5344CB8AC3E}">
        <p14:creationId xmlns:p14="http://schemas.microsoft.com/office/powerpoint/2010/main" val="77968012"/>
      </p:ext>
    </p:extLst>
  </p:cSld>
  <p:clrMapOvr>
    <a:masterClrMapping/>
  </p:clrMapOvr>
  <mc:AlternateContent xmlns:mc="http://schemas.openxmlformats.org/markup-compatibility/2006">
    <mc:Choice xmlns:p14="http://schemas.microsoft.com/office/powerpoint/2010/main" Requires="p14">
      <p:transition spd="slow" p14:dur="2000" advTm="42538"/>
    </mc:Choice>
    <mc:Fallback>
      <p:transition spd="slow" advTm="4253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3"/>
          </p:nvPr>
        </p:nvSpPr>
        <p:spPr>
          <a:xfrm>
            <a:off x="542925" y="1090612"/>
            <a:ext cx="4572000" cy="4071937"/>
          </a:xfrm>
        </p:spPr>
        <p:txBody>
          <a:bodyPr vert="horz" lIns="91440" tIns="45720" rIns="91440" bIns="45720" rtlCol="0" anchor="t">
            <a:normAutofit fontScale="25000" lnSpcReduction="20000"/>
          </a:bodyPr>
          <a:lstStyle/>
          <a:p>
            <a:pPr>
              <a:lnSpc>
                <a:spcPct val="120000"/>
              </a:lnSpc>
            </a:pPr>
            <a:r>
              <a:rPr lang="en-US" sz="4800" b="1" dirty="0"/>
              <a:t>Immediate Analysis:</a:t>
            </a:r>
          </a:p>
          <a:p>
            <a:pPr>
              <a:lnSpc>
                <a:spcPct val="120000"/>
              </a:lnSpc>
            </a:pPr>
            <a:r>
              <a:rPr lang="en-US" sz="4800" dirty="0"/>
              <a:t>The use of a Random Forest model will allow for immediate determination of feature importance identifying regions and weather variables that are experiencing changes to weather patterns or abnormal weather. This can also be adapted to look at data spanning decades to determine if weather events are increasing. </a:t>
            </a:r>
          </a:p>
          <a:p>
            <a:pPr>
              <a:lnSpc>
                <a:spcPct val="120000"/>
              </a:lnSpc>
            </a:pPr>
            <a:r>
              <a:rPr lang="en-US" sz="4800" dirty="0"/>
              <a:t>Implementation of CNNs to analyze satellite data and weather imagery will assist in ClimateWins goal of weather classification.</a:t>
            </a:r>
          </a:p>
          <a:p>
            <a:pPr>
              <a:lnSpc>
                <a:spcPct val="120000"/>
              </a:lnSpc>
            </a:pPr>
            <a:endParaRPr lang="en-US" sz="4800" dirty="0"/>
          </a:p>
          <a:p>
            <a:pPr>
              <a:lnSpc>
                <a:spcPct val="120000"/>
              </a:lnSpc>
            </a:pPr>
            <a:r>
              <a:rPr lang="en-US" sz="4800" b="1" dirty="0"/>
              <a:t>Future Analysis:</a:t>
            </a:r>
          </a:p>
          <a:p>
            <a:pPr>
              <a:lnSpc>
                <a:spcPct val="120000"/>
              </a:lnSpc>
            </a:pPr>
            <a:r>
              <a:rPr lang="en-US" sz="4800" dirty="0"/>
              <a:t>Implementation of CNNs and RNNs to analyze satellite data and weather imagery will assist in ClimateWins goal of weather classification.</a:t>
            </a:r>
          </a:p>
          <a:p>
            <a:pPr>
              <a:lnSpc>
                <a:spcPct val="120000"/>
              </a:lnSpc>
            </a:pPr>
            <a:r>
              <a:rPr lang="en-US" sz="4800" dirty="0"/>
              <a:t>Invest in developing GANs for longer-term scenario simulation, helping ClimateWins plan for potential future climate crises.</a:t>
            </a:r>
            <a:endParaRPr lang="en-CA" sz="4800" dirty="0"/>
          </a:p>
          <a:p>
            <a:endParaRPr lang="en-US" dirty="0"/>
          </a:p>
          <a:p>
            <a:endParaRPr lang="en-US" dirty="0"/>
          </a:p>
        </p:txBody>
      </p:sp>
      <p:pic>
        <p:nvPicPr>
          <p:cNvPr id="9" name="Picture Placeholder 8" descr="Lightning in a cornfield">
            <a:extLst>
              <a:ext uri="{FF2B5EF4-FFF2-40B4-BE49-F238E27FC236}">
                <a16:creationId xmlns:a16="http://schemas.microsoft.com/office/drawing/2014/main" id="{CA93B263-80B8-4F32-B69B-548E670DBC4F}"/>
              </a:ext>
            </a:extLst>
          </p:cNvPr>
          <p:cNvPicPr>
            <a:picLocks noGrp="1" noChangeAspect="1"/>
          </p:cNvPicPr>
          <p:nvPr>
            <p:ph type="pic" sz="quarter" idx="14"/>
          </p:nvPr>
        </p:nvPicPr>
        <p:blipFill>
          <a:blip r:embed="rId3"/>
          <a:srcRect/>
          <a:stretch/>
        </p:blipFill>
        <p:spPr>
          <a:xfrm>
            <a:off x="8622628" y="685800"/>
            <a:ext cx="3200400" cy="5486400"/>
          </a:xfrm>
        </p:spPr>
      </p:pic>
      <p:pic>
        <p:nvPicPr>
          <p:cNvPr id="11" name="Picture Placeholder 10" descr="Close-up of raindrops falling off an umbrella">
            <a:extLst>
              <a:ext uri="{FF2B5EF4-FFF2-40B4-BE49-F238E27FC236}">
                <a16:creationId xmlns:a16="http://schemas.microsoft.com/office/drawing/2014/main" id="{CE646606-940F-4C41-BC56-6A295533E9C6}"/>
              </a:ext>
            </a:extLst>
          </p:cNvPr>
          <p:cNvPicPr>
            <a:picLocks noGrp="1" noChangeAspect="1"/>
          </p:cNvPicPr>
          <p:nvPr>
            <p:ph type="pic" sz="quarter" idx="15"/>
          </p:nvPr>
        </p:nvPicPr>
        <p:blipFill>
          <a:blip r:embed="rId4"/>
          <a:srcRect/>
          <a:stretch/>
        </p:blipFill>
        <p:spPr>
          <a:xfrm>
            <a:off x="6781800" y="2492375"/>
            <a:ext cx="2286000" cy="2514600"/>
          </a:xfrm>
        </p:spPr>
      </p:pic>
      <p:sp>
        <p:nvSpPr>
          <p:cNvPr id="6" name="Slide Number Placeholder 5">
            <a:extLst>
              <a:ext uri="{FF2B5EF4-FFF2-40B4-BE49-F238E27FC236}">
                <a16:creationId xmlns:a16="http://schemas.microsoft.com/office/drawing/2014/main" id="{4BA11E52-FFC6-40C5-B370-26EA23A5F175}"/>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12</a:t>
            </a:fld>
            <a:endParaRPr lang="en-US" dirty="0"/>
          </a:p>
        </p:txBody>
      </p:sp>
      <p:sp>
        <p:nvSpPr>
          <p:cNvPr id="7" name="Title 1">
            <a:extLst>
              <a:ext uri="{FF2B5EF4-FFF2-40B4-BE49-F238E27FC236}">
                <a16:creationId xmlns:a16="http://schemas.microsoft.com/office/drawing/2014/main" id="{F5803EA9-3BC7-894B-DD3F-203E8443501A}"/>
              </a:ext>
            </a:extLst>
          </p:cNvPr>
          <p:cNvSpPr txBox="1">
            <a:spLocks/>
          </p:cNvSpPr>
          <p:nvPr/>
        </p:nvSpPr>
        <p:spPr>
          <a:xfrm>
            <a:off x="457200" y="136525"/>
            <a:ext cx="500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r>
              <a:rPr lang="en-US" dirty="0"/>
              <a:t>Recommendations:</a:t>
            </a:r>
          </a:p>
        </p:txBody>
      </p:sp>
    </p:spTree>
    <p:extLst>
      <p:ext uri="{BB962C8B-B14F-4D97-AF65-F5344CB8AC3E}">
        <p14:creationId xmlns:p14="http://schemas.microsoft.com/office/powerpoint/2010/main" val="445070695"/>
      </p:ext>
    </p:extLst>
  </p:cSld>
  <p:clrMapOvr>
    <a:masterClrMapping/>
  </p:clrMapOvr>
  <mc:AlternateContent xmlns:mc="http://schemas.openxmlformats.org/markup-compatibility/2006">
    <mc:Choice xmlns:p14="http://schemas.microsoft.com/office/powerpoint/2010/main" Requires="p14">
      <p:transition spd="slow" p14:dur="2000" advTm="76879"/>
    </mc:Choice>
    <mc:Fallback>
      <p:transition spd="slow" advTm="7687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29454-EC1F-A15F-6782-90A278DD39E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862DB8-23F5-95E8-8872-7323E5D50AE9}"/>
              </a:ext>
            </a:extLst>
          </p:cNvPr>
          <p:cNvSpPr>
            <a:spLocks noGrp="1"/>
          </p:cNvSpPr>
          <p:nvPr>
            <p:ph type="body" sz="quarter" idx="13"/>
          </p:nvPr>
        </p:nvSpPr>
        <p:spPr>
          <a:xfrm>
            <a:off x="542925" y="1090612"/>
            <a:ext cx="4572000" cy="4071937"/>
          </a:xfrm>
        </p:spPr>
        <p:txBody>
          <a:bodyPr vert="horz" lIns="91440" tIns="45720" rIns="91440" bIns="45720" rtlCol="0" anchor="t">
            <a:normAutofit fontScale="25000" lnSpcReduction="20000"/>
          </a:bodyPr>
          <a:lstStyle/>
          <a:p>
            <a:pPr>
              <a:lnSpc>
                <a:spcPct val="120000"/>
              </a:lnSpc>
            </a:pPr>
            <a:r>
              <a:rPr lang="en-US" sz="4800" b="1" dirty="0"/>
              <a:t>Scenario 1</a:t>
            </a:r>
            <a:r>
              <a:rPr lang="en-US" sz="4800" dirty="0"/>
              <a:t> is strong in its ability to classify weather events. CNNs, RNNs and Random Forest models have proven their capacity to determine and categorize features. This aligns with ClimateWins goal of unusual weather feature categorization. </a:t>
            </a:r>
          </a:p>
          <a:p>
            <a:pPr>
              <a:lnSpc>
                <a:spcPct val="120000"/>
              </a:lnSpc>
            </a:pPr>
            <a:r>
              <a:rPr lang="en-US" sz="4800" b="1" dirty="0"/>
              <a:t>Scenario 2 </a:t>
            </a:r>
            <a:r>
              <a:rPr lang="en-US" sz="4800" dirty="0"/>
              <a:t>is innovative and offers results for two of ClimateWins goals but is complex in nature and has risks that lie within the nature of a GAN that could comprise accuracy.</a:t>
            </a:r>
          </a:p>
          <a:p>
            <a:pPr>
              <a:lnSpc>
                <a:spcPct val="120000"/>
              </a:lnSpc>
            </a:pPr>
            <a:r>
              <a:rPr lang="en-US" sz="4800" b="1" dirty="0"/>
              <a:t>Scenario 3</a:t>
            </a:r>
            <a:r>
              <a:rPr lang="en-US" sz="4800" dirty="0"/>
              <a:t> provides real time information on how regional climates have changed across Europe. It provides insight into which features are attributed to weather events and which areas within Europe are experiencing them.</a:t>
            </a:r>
          </a:p>
          <a:p>
            <a:pPr>
              <a:lnSpc>
                <a:spcPct val="120000"/>
              </a:lnSpc>
            </a:pPr>
            <a:r>
              <a:rPr lang="en-US" sz="4800" b="1" dirty="0"/>
              <a:t>Recommended Scenario for Immediate Results</a:t>
            </a:r>
            <a:r>
              <a:rPr lang="en-US" sz="4800" dirty="0"/>
              <a:t>:</a:t>
            </a:r>
          </a:p>
          <a:p>
            <a:pPr>
              <a:lnSpc>
                <a:spcPct val="120000"/>
              </a:lnSpc>
            </a:pPr>
            <a:r>
              <a:rPr lang="en-CA" sz="4800" dirty="0"/>
              <a:t>Both scenarios 1 and 2 provide real-time results that align with some of ClimateWins’ goals. They are the most feasible and provide comprehensive analysis of factors affecting climate across Europe. These scenarios can identify abnormal weather patterns, an increase in unusual weather, and determine the safest regions for which Europeans should live in. </a:t>
            </a:r>
            <a:endParaRPr lang="en-US" dirty="0"/>
          </a:p>
        </p:txBody>
      </p:sp>
      <p:pic>
        <p:nvPicPr>
          <p:cNvPr id="9" name="Picture Placeholder 8" descr="A landscape of frosted trees under a snowy sky">
            <a:extLst>
              <a:ext uri="{FF2B5EF4-FFF2-40B4-BE49-F238E27FC236}">
                <a16:creationId xmlns:a16="http://schemas.microsoft.com/office/drawing/2014/main" id="{60898C33-5151-D536-F332-19ABC88138DD}"/>
              </a:ext>
            </a:extLst>
          </p:cNvPr>
          <p:cNvPicPr>
            <a:picLocks noGrp="1" noChangeAspect="1"/>
          </p:cNvPicPr>
          <p:nvPr>
            <p:ph type="pic" sz="quarter" idx="14"/>
          </p:nvPr>
        </p:nvPicPr>
        <p:blipFill>
          <a:blip r:embed="rId3"/>
          <a:srcRect/>
          <a:stretch/>
        </p:blipFill>
        <p:spPr>
          <a:xfrm>
            <a:off x="8622628" y="685800"/>
            <a:ext cx="3200400" cy="5486400"/>
          </a:xfrm>
        </p:spPr>
      </p:pic>
      <p:pic>
        <p:nvPicPr>
          <p:cNvPr id="11" name="Picture Placeholder 10" descr="Underwater shot of a whirlpool">
            <a:extLst>
              <a:ext uri="{FF2B5EF4-FFF2-40B4-BE49-F238E27FC236}">
                <a16:creationId xmlns:a16="http://schemas.microsoft.com/office/drawing/2014/main" id="{2D06C5A3-1499-0365-DF37-F2A48550F4C2}"/>
              </a:ext>
            </a:extLst>
          </p:cNvPr>
          <p:cNvPicPr>
            <a:picLocks noGrp="1" noChangeAspect="1"/>
          </p:cNvPicPr>
          <p:nvPr>
            <p:ph type="pic" sz="quarter" idx="15"/>
          </p:nvPr>
        </p:nvPicPr>
        <p:blipFill>
          <a:blip r:embed="rId4"/>
          <a:srcRect/>
          <a:stretch/>
        </p:blipFill>
        <p:spPr>
          <a:xfrm>
            <a:off x="6781800" y="2492375"/>
            <a:ext cx="2286000" cy="2514600"/>
          </a:xfrm>
        </p:spPr>
      </p:pic>
      <p:sp>
        <p:nvSpPr>
          <p:cNvPr id="6" name="Slide Number Placeholder 5">
            <a:extLst>
              <a:ext uri="{FF2B5EF4-FFF2-40B4-BE49-F238E27FC236}">
                <a16:creationId xmlns:a16="http://schemas.microsoft.com/office/drawing/2014/main" id="{7ED114AB-E2C5-A4F6-FAF7-24882DF38E4D}"/>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13</a:t>
            </a:fld>
            <a:endParaRPr lang="en-US" dirty="0"/>
          </a:p>
        </p:txBody>
      </p:sp>
      <p:sp>
        <p:nvSpPr>
          <p:cNvPr id="7" name="Title 1">
            <a:extLst>
              <a:ext uri="{FF2B5EF4-FFF2-40B4-BE49-F238E27FC236}">
                <a16:creationId xmlns:a16="http://schemas.microsoft.com/office/drawing/2014/main" id="{5C11A876-B723-290C-C5DA-369281BB49A0}"/>
              </a:ext>
            </a:extLst>
          </p:cNvPr>
          <p:cNvSpPr txBox="1">
            <a:spLocks/>
          </p:cNvSpPr>
          <p:nvPr/>
        </p:nvSpPr>
        <p:spPr>
          <a:xfrm>
            <a:off x="457200" y="136525"/>
            <a:ext cx="500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30" baseline="0">
                <a:solidFill>
                  <a:schemeClr val="bg2">
                    <a:lumMod val="50000"/>
                  </a:schemeClr>
                </a:solidFill>
                <a:latin typeface="+mj-lt"/>
                <a:ea typeface="+mj-ea"/>
                <a:cs typeface="+mj-cs"/>
              </a:defRPr>
            </a:lvl1pPr>
          </a:lstStyle>
          <a:p>
            <a:r>
              <a:rPr lang="en-US" dirty="0"/>
              <a:t>Summary:</a:t>
            </a:r>
          </a:p>
        </p:txBody>
      </p:sp>
    </p:spTree>
    <p:extLst>
      <p:ext uri="{BB962C8B-B14F-4D97-AF65-F5344CB8AC3E}">
        <p14:creationId xmlns:p14="http://schemas.microsoft.com/office/powerpoint/2010/main" val="486200948"/>
      </p:ext>
    </p:extLst>
  </p:cSld>
  <p:clrMapOvr>
    <a:masterClrMapping/>
  </p:clrMapOvr>
  <mc:AlternateContent xmlns:mc="http://schemas.openxmlformats.org/markup-compatibility/2006">
    <mc:Choice xmlns:p14="http://schemas.microsoft.com/office/powerpoint/2010/main" Requires="p14">
      <p:transition spd="slow" p14:dur="2000" advTm="85003"/>
    </mc:Choice>
    <mc:Fallback>
      <p:transition spd="slow" advTm="8500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top view of snow covered pine trees&#10;">
            <a:extLst>
              <a:ext uri="{FF2B5EF4-FFF2-40B4-BE49-F238E27FC236}">
                <a16:creationId xmlns:a16="http://schemas.microsoft.com/office/drawing/2014/main" id="{51C7B78B-F743-4CBD-8A4C-876D00856307}"/>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t="35" b="35"/>
          <a:stretch/>
        </p:blipFill>
        <p:spPr>
          <a:xfrm>
            <a:off x="458724" y="411480"/>
            <a:ext cx="11274552" cy="5870448"/>
          </a:xfrm>
        </p:spPr>
      </p:pic>
      <p:sp>
        <p:nvSpPr>
          <p:cNvPr id="26" name="Title 25">
            <a:extLst>
              <a:ext uri="{FF2B5EF4-FFF2-40B4-BE49-F238E27FC236}">
                <a16:creationId xmlns:a16="http://schemas.microsoft.com/office/drawing/2014/main" id="{B4A6BAED-EBE6-4796-91D1-762EB5936B76}"/>
              </a:ext>
            </a:extLst>
          </p:cNvPr>
          <p:cNvSpPr>
            <a:spLocks noGrp="1"/>
          </p:cNvSpPr>
          <p:nvPr>
            <p:ph type="ctrTitle"/>
          </p:nvPr>
        </p:nvSpPr>
        <p:spPr>
          <a:xfrm>
            <a:off x="457201" y="3490624"/>
            <a:ext cx="4571999" cy="1235382"/>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457199" y="4726007"/>
            <a:ext cx="4571999" cy="1314432"/>
          </a:xfrm>
        </p:spPr>
        <p:txBody>
          <a:bodyPr>
            <a:normAutofit fontScale="77500" lnSpcReduction="20000"/>
          </a:bodyPr>
          <a:lstStyle/>
          <a:p>
            <a:r>
              <a:rPr lang="en-US" dirty="0"/>
              <a:t>Questions? Contact Me: </a:t>
            </a:r>
          </a:p>
          <a:p>
            <a:r>
              <a:rPr lang="en-US" dirty="0"/>
              <a:t>Kendra Jackson</a:t>
            </a:r>
          </a:p>
          <a:p>
            <a:r>
              <a:rPr lang="en-US" dirty="0"/>
              <a:t>kenzyjackson@gmail.com</a:t>
            </a:r>
          </a:p>
          <a:p>
            <a:r>
              <a:rPr lang="en-US" dirty="0"/>
              <a:t>Scripts: </a:t>
            </a:r>
            <a:r>
              <a:rPr lang="en-US" dirty="0" err="1">
                <a:hlinkClick r:id="rId4"/>
              </a:rPr>
              <a:t>Github</a:t>
            </a:r>
            <a:endParaRPr lang="en-US" dirty="0"/>
          </a:p>
          <a:p>
            <a:r>
              <a:rPr lang="en-US" sz="1300" dirty="0"/>
              <a:t>Images: PowerPoint Stock Images</a:t>
            </a:r>
          </a:p>
        </p:txBody>
      </p:sp>
      <p:sp>
        <p:nvSpPr>
          <p:cNvPr id="2" name="Date Placeholder 1">
            <a:extLst>
              <a:ext uri="{FF2B5EF4-FFF2-40B4-BE49-F238E27FC236}">
                <a16:creationId xmlns:a16="http://schemas.microsoft.com/office/drawing/2014/main" id="{C3F26CC2-F73D-41DF-A99E-E86D860BD516}"/>
              </a:ext>
            </a:extLst>
          </p:cNvPr>
          <p:cNvSpPr>
            <a:spLocks noGrp="1"/>
          </p:cNvSpPr>
          <p:nvPr>
            <p:ph type="dt" sz="half" idx="11"/>
          </p:nvPr>
        </p:nvSpPr>
        <p:spPr>
          <a:xfrm>
            <a:off x="457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15C54AFD-12FC-4AE5-AA18-D006F459D1E8}"/>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B2FE58EF-CE6D-472E-8AF9-E91E9F7AD3DD}"/>
              </a:ext>
            </a:extLst>
          </p:cNvPr>
          <p:cNvSpPr>
            <a:spLocks noGrp="1"/>
          </p:cNvSpPr>
          <p:nvPr>
            <p:ph type="sldNum" sz="quarter" idx="13"/>
          </p:nvPr>
        </p:nvSpPr>
        <p:spPr>
          <a:xfrm>
            <a:off x="8610600" y="6356350"/>
            <a:ext cx="2743200" cy="365125"/>
          </a:xfrm>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3103683689"/>
      </p:ext>
    </p:extLst>
  </p:cSld>
  <p:clrMapOvr>
    <a:masterClrMapping/>
  </p:clrMapOvr>
  <mc:AlternateContent xmlns:mc="http://schemas.openxmlformats.org/markup-compatibility/2006">
    <mc:Choice xmlns:p14="http://schemas.microsoft.com/office/powerpoint/2010/main" Requires="p14">
      <p:transition spd="slow" p14:dur="2000" advTm="15427"/>
    </mc:Choice>
    <mc:Fallback>
      <p:transition spd="slow" advTm="1542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D10F9-C5DE-AA1B-9C4B-558F4410D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ED2C4-D66D-1BF5-5F05-0AB585B5857A}"/>
              </a:ext>
            </a:extLst>
          </p:cNvPr>
          <p:cNvSpPr>
            <a:spLocks noGrp="1"/>
          </p:cNvSpPr>
          <p:nvPr>
            <p:ph type="title"/>
          </p:nvPr>
        </p:nvSpPr>
        <p:spPr>
          <a:xfrm>
            <a:off x="457199" y="2103120"/>
            <a:ext cx="3848101" cy="1325563"/>
          </a:xfrm>
        </p:spPr>
        <p:txBody>
          <a:bodyPr/>
          <a:lstStyle/>
          <a:p>
            <a:r>
              <a:rPr lang="en-US" dirty="0"/>
              <a:t>Objectives</a:t>
            </a:r>
          </a:p>
        </p:txBody>
      </p:sp>
      <p:pic>
        <p:nvPicPr>
          <p:cNvPr id="11" name="Picture Placeholder 10" descr="A snowy field with snow covered trees and blue skies">
            <a:extLst>
              <a:ext uri="{FF2B5EF4-FFF2-40B4-BE49-F238E27FC236}">
                <a16:creationId xmlns:a16="http://schemas.microsoft.com/office/drawing/2014/main" id="{70242F50-8273-58B6-42D1-CB455F9707D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4697421" y="1600200"/>
            <a:ext cx="2743199" cy="3657600"/>
          </a:xfrm>
        </p:spPr>
      </p:pic>
      <p:sp>
        <p:nvSpPr>
          <p:cNvPr id="4" name="Text Placeholder 3">
            <a:extLst>
              <a:ext uri="{FF2B5EF4-FFF2-40B4-BE49-F238E27FC236}">
                <a16:creationId xmlns:a16="http://schemas.microsoft.com/office/drawing/2014/main" id="{677736EE-091C-8E60-6D23-3F39354FE278}"/>
              </a:ext>
            </a:extLst>
          </p:cNvPr>
          <p:cNvSpPr>
            <a:spLocks noGrp="1"/>
          </p:cNvSpPr>
          <p:nvPr>
            <p:ph type="body" sz="quarter" idx="16"/>
          </p:nvPr>
        </p:nvSpPr>
        <p:spPr>
          <a:xfrm>
            <a:off x="8312614" y="1893262"/>
            <a:ext cx="2743200" cy="3071477"/>
          </a:xfrm>
        </p:spPr>
        <p:txBody>
          <a:bodyPr anchor="ctr" anchorCtr="0">
            <a:normAutofit fontScale="85000" lnSpcReduction="10000"/>
          </a:bodyPr>
          <a:lstStyle/>
          <a:p>
            <a:pPr marL="0" indent="0">
              <a:buNone/>
            </a:pPr>
            <a:r>
              <a:rPr lang="en-US" b="1" dirty="0"/>
              <a:t>Core Goals of ClimateWins:</a:t>
            </a:r>
          </a:p>
          <a:p>
            <a:r>
              <a:rPr lang="en-US" b="1" dirty="0"/>
              <a:t>Identify</a:t>
            </a:r>
            <a:r>
              <a:rPr lang="en-US" dirty="0"/>
              <a:t> weather patterns outside the regional norm in Europe</a:t>
            </a:r>
            <a:endParaRPr lang="en-US" b="1" dirty="0"/>
          </a:p>
          <a:p>
            <a:r>
              <a:rPr lang="en-US" b="1" dirty="0"/>
              <a:t>Determine</a:t>
            </a:r>
            <a:r>
              <a:rPr lang="en-US" dirty="0"/>
              <a:t> if unusual weather patterns are increasing</a:t>
            </a:r>
          </a:p>
          <a:p>
            <a:r>
              <a:rPr lang="en-US" b="1" dirty="0"/>
              <a:t>Generate</a:t>
            </a:r>
            <a:r>
              <a:rPr lang="en-US" dirty="0"/>
              <a:t> possibilities for future weather conditions over the next 25-50 years</a:t>
            </a:r>
            <a:endParaRPr lang="en-US" b="1" dirty="0"/>
          </a:p>
          <a:p>
            <a:r>
              <a:rPr lang="en-US" b="1" dirty="0"/>
              <a:t>Determine </a:t>
            </a:r>
            <a:r>
              <a:rPr lang="en-US" dirty="0"/>
              <a:t>the safest regions for habitations in Europe over the next 25-50 years</a:t>
            </a:r>
          </a:p>
        </p:txBody>
      </p:sp>
      <p:sp>
        <p:nvSpPr>
          <p:cNvPr id="6" name="Slide Number Placeholder 5">
            <a:extLst>
              <a:ext uri="{FF2B5EF4-FFF2-40B4-BE49-F238E27FC236}">
                <a16:creationId xmlns:a16="http://schemas.microsoft.com/office/drawing/2014/main" id="{6515316C-4E1A-7517-A0FB-185319250600}"/>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029656592"/>
      </p:ext>
    </p:extLst>
  </p:cSld>
  <p:clrMapOvr>
    <a:masterClrMapping/>
  </p:clrMapOvr>
  <mc:AlternateContent xmlns:mc="http://schemas.openxmlformats.org/markup-compatibility/2006">
    <mc:Choice xmlns:p14="http://schemas.microsoft.com/office/powerpoint/2010/main" Requires="p14">
      <p:transition spd="slow" p14:dur="2000" advTm="30632"/>
    </mc:Choice>
    <mc:Fallback>
      <p:transition spd="slow" advTm="3063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457200" y="365125"/>
            <a:ext cx="10515600" cy="1325563"/>
          </a:xfrm>
        </p:spPr>
        <p:txBody>
          <a:bodyPr/>
          <a:lstStyle/>
          <a:p>
            <a:r>
              <a:rPr lang="en-US" dirty="0"/>
              <a:t>Thought Experiments</a:t>
            </a:r>
          </a:p>
        </p:txBody>
      </p:sp>
      <p:sp>
        <p:nvSpPr>
          <p:cNvPr id="3" name="Text Placeholder 2">
            <a:extLst>
              <a:ext uri="{FF2B5EF4-FFF2-40B4-BE49-F238E27FC236}">
                <a16:creationId xmlns:a16="http://schemas.microsoft.com/office/drawing/2014/main" id="{3BD1BF38-3044-4FB6-A222-979FD3162C9D}"/>
              </a:ext>
            </a:extLst>
          </p:cNvPr>
          <p:cNvSpPr>
            <a:spLocks noGrp="1"/>
          </p:cNvSpPr>
          <p:nvPr>
            <p:ph type="body" idx="1"/>
          </p:nvPr>
        </p:nvSpPr>
        <p:spPr>
          <a:xfrm>
            <a:off x="839788" y="1966913"/>
            <a:ext cx="2971800" cy="823912"/>
          </a:xfrm>
        </p:spPr>
        <p:txBody>
          <a:bodyPr anchor="ctr" anchorCtr="0">
            <a:normAutofit/>
          </a:bodyPr>
          <a:lstStyle/>
          <a:p>
            <a:r>
              <a:rPr lang="en-US" dirty="0"/>
              <a:t>Detect and Classify Unusual Weather</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839788" y="2790825"/>
            <a:ext cx="2971800" cy="3248025"/>
          </a:xfrm>
        </p:spPr>
        <p:txBody>
          <a:bodyPr>
            <a:noAutofit/>
          </a:bodyPr>
          <a:lstStyle/>
          <a:p>
            <a:pPr marL="0" indent="0">
              <a:buNone/>
            </a:pPr>
            <a:r>
              <a:rPr lang="en-US" dirty="0"/>
              <a:t>Utilize machine learning techniques to analyze imagery, weather features and time series data to detect and classify unusual weather events.</a:t>
            </a:r>
          </a:p>
          <a:p>
            <a:endParaRPr lang="en-US" dirty="0"/>
          </a:p>
          <a:p>
            <a:endParaRPr lang="en-US" dirty="0"/>
          </a:p>
        </p:txBody>
      </p:sp>
      <p:sp>
        <p:nvSpPr>
          <p:cNvPr id="7" name="Text Placeholder 6">
            <a:extLst>
              <a:ext uri="{FF2B5EF4-FFF2-40B4-BE49-F238E27FC236}">
                <a16:creationId xmlns:a16="http://schemas.microsoft.com/office/drawing/2014/main" id="{0DECF210-3396-4326-A2DB-16C401CA2CC1}"/>
              </a:ext>
            </a:extLst>
          </p:cNvPr>
          <p:cNvSpPr>
            <a:spLocks noGrp="1"/>
          </p:cNvSpPr>
          <p:nvPr>
            <p:ph type="body" sz="quarter" idx="3"/>
          </p:nvPr>
        </p:nvSpPr>
        <p:spPr>
          <a:xfrm>
            <a:off x="4610188" y="1966913"/>
            <a:ext cx="2971800" cy="823912"/>
          </a:xfrm>
        </p:spPr>
        <p:txBody>
          <a:bodyPr anchor="ctr" anchorCtr="0">
            <a:normAutofit lnSpcReduction="10000"/>
          </a:bodyPr>
          <a:lstStyle/>
          <a:p>
            <a:r>
              <a:rPr lang="en-US" dirty="0"/>
              <a:t>Generate Accurate Predictions and Predict the Impact of Climate Change</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4610188" y="2790825"/>
            <a:ext cx="2971800" cy="3246120"/>
          </a:xfrm>
        </p:spPr>
        <p:txBody>
          <a:bodyPr>
            <a:noAutofit/>
          </a:bodyPr>
          <a:lstStyle/>
          <a:p>
            <a:pPr marL="0" indent="0">
              <a:buNone/>
            </a:pPr>
            <a:r>
              <a:rPr lang="en-US" dirty="0"/>
              <a:t>Through synthesizing weather data using a generative adversarial network (GAN),  a convolution neural network (CNN) can be train to predict possible future weather conditions and climate impacts. </a:t>
            </a:r>
          </a:p>
          <a:p>
            <a:endParaRPr lang="en-US" dirty="0"/>
          </a:p>
        </p:txBody>
      </p:sp>
      <p:sp>
        <p:nvSpPr>
          <p:cNvPr id="8" name="Text Placeholder 7">
            <a:extLst>
              <a:ext uri="{FF2B5EF4-FFF2-40B4-BE49-F238E27FC236}">
                <a16:creationId xmlns:a16="http://schemas.microsoft.com/office/drawing/2014/main" id="{36B4EA57-3F87-42E4-8BBF-ABC4118F11B3}"/>
              </a:ext>
            </a:extLst>
          </p:cNvPr>
          <p:cNvSpPr>
            <a:spLocks noGrp="1"/>
          </p:cNvSpPr>
          <p:nvPr>
            <p:ph type="body" sz="quarter" idx="13"/>
          </p:nvPr>
        </p:nvSpPr>
        <p:spPr>
          <a:xfrm>
            <a:off x="8430134" y="1976438"/>
            <a:ext cx="2971800" cy="823912"/>
          </a:xfrm>
        </p:spPr>
        <p:txBody>
          <a:bodyPr anchor="ctr" anchorCtr="0">
            <a:normAutofit/>
          </a:bodyPr>
          <a:lstStyle/>
          <a:p>
            <a:r>
              <a:rPr lang="en-US" dirty="0"/>
              <a:t>Assess Climate Change Across Europe</a:t>
            </a:r>
          </a:p>
        </p:txBody>
      </p:sp>
      <p:sp>
        <p:nvSpPr>
          <p:cNvPr id="9" name="Content Placeholder 8">
            <a:extLst>
              <a:ext uri="{FF2B5EF4-FFF2-40B4-BE49-F238E27FC236}">
                <a16:creationId xmlns:a16="http://schemas.microsoft.com/office/drawing/2014/main" id="{D4F171EB-B5A9-44F7-9D34-E20FB484C088}"/>
              </a:ext>
            </a:extLst>
          </p:cNvPr>
          <p:cNvSpPr>
            <a:spLocks noGrp="1"/>
          </p:cNvSpPr>
          <p:nvPr>
            <p:ph sz="quarter" idx="14"/>
          </p:nvPr>
        </p:nvSpPr>
        <p:spPr>
          <a:xfrm>
            <a:off x="8430134" y="2800350"/>
            <a:ext cx="2971800" cy="3246120"/>
          </a:xfrm>
        </p:spPr>
        <p:txBody>
          <a:bodyPr>
            <a:noAutofit/>
          </a:bodyPr>
          <a:lstStyle/>
          <a:p>
            <a:pPr marL="0" indent="0">
              <a:buNone/>
            </a:pPr>
            <a:r>
              <a:rPr lang="en-US" dirty="0"/>
              <a:t>Utilizing a random forest model, safe living regions can be identified across Europe.  An optimized random forest model can identify the most important weather features that determine safe areas versus adverse weather events. </a:t>
            </a:r>
          </a:p>
        </p:txBody>
      </p:sp>
      <p:sp>
        <p:nvSpPr>
          <p:cNvPr id="12" name="Slide Number Placeholder 11">
            <a:extLst>
              <a:ext uri="{FF2B5EF4-FFF2-40B4-BE49-F238E27FC236}">
                <a16:creationId xmlns:a16="http://schemas.microsoft.com/office/drawing/2014/main" id="{A3B8E562-8B85-4194-9740-CB3A1A2350D4}"/>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413412984"/>
      </p:ext>
    </p:extLst>
  </p:cSld>
  <p:clrMapOvr>
    <a:masterClrMapping/>
  </p:clrMapOvr>
  <mc:AlternateContent xmlns:mc="http://schemas.openxmlformats.org/markup-compatibility/2006">
    <mc:Choice xmlns:p14="http://schemas.microsoft.com/office/powerpoint/2010/main" Requires="p14">
      <p:transition spd="slow" p14:dur="2000" advTm="64129"/>
    </mc:Choice>
    <mc:Fallback>
      <p:transition spd="slow" advTm="6412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CEA36-755C-A674-525E-6016E70FB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72422A-B764-39DF-A9F0-3E9F6088D324}"/>
              </a:ext>
            </a:extLst>
          </p:cNvPr>
          <p:cNvSpPr>
            <a:spLocks noGrp="1"/>
          </p:cNvSpPr>
          <p:nvPr>
            <p:ph type="title"/>
          </p:nvPr>
        </p:nvSpPr>
        <p:spPr>
          <a:xfrm>
            <a:off x="457200" y="365126"/>
            <a:ext cx="10515600" cy="918528"/>
          </a:xfrm>
        </p:spPr>
        <p:txBody>
          <a:bodyPr/>
          <a:lstStyle/>
          <a:p>
            <a:r>
              <a:rPr lang="en-US" dirty="0"/>
              <a:t>Required Machine Learning Models</a:t>
            </a:r>
          </a:p>
        </p:txBody>
      </p:sp>
      <p:sp>
        <p:nvSpPr>
          <p:cNvPr id="3" name="Text Placeholder 2">
            <a:extLst>
              <a:ext uri="{FF2B5EF4-FFF2-40B4-BE49-F238E27FC236}">
                <a16:creationId xmlns:a16="http://schemas.microsoft.com/office/drawing/2014/main" id="{AB1407DB-21B6-AA27-5B60-966A031788A8}"/>
              </a:ext>
            </a:extLst>
          </p:cNvPr>
          <p:cNvSpPr>
            <a:spLocks noGrp="1"/>
          </p:cNvSpPr>
          <p:nvPr>
            <p:ph type="body" idx="1"/>
          </p:nvPr>
        </p:nvSpPr>
        <p:spPr>
          <a:xfrm>
            <a:off x="875911" y="1596392"/>
            <a:ext cx="2971800" cy="823912"/>
          </a:xfrm>
        </p:spPr>
        <p:txBody>
          <a:bodyPr anchor="ctr" anchorCtr="0">
            <a:normAutofit/>
          </a:bodyPr>
          <a:lstStyle/>
          <a:p>
            <a:r>
              <a:rPr lang="en-US" dirty="0"/>
              <a:t>Random Forest:</a:t>
            </a:r>
          </a:p>
        </p:txBody>
      </p:sp>
      <p:sp>
        <p:nvSpPr>
          <p:cNvPr id="4" name="Content Placeholder 3">
            <a:extLst>
              <a:ext uri="{FF2B5EF4-FFF2-40B4-BE49-F238E27FC236}">
                <a16:creationId xmlns:a16="http://schemas.microsoft.com/office/drawing/2014/main" id="{A68DC2F5-4A8E-148F-3D2C-95D5F764E4AA}"/>
              </a:ext>
            </a:extLst>
          </p:cNvPr>
          <p:cNvSpPr>
            <a:spLocks noGrp="1"/>
          </p:cNvSpPr>
          <p:nvPr>
            <p:ph sz="half" idx="2"/>
          </p:nvPr>
        </p:nvSpPr>
        <p:spPr>
          <a:xfrm>
            <a:off x="790066" y="2195989"/>
            <a:ext cx="2971800" cy="2566511"/>
          </a:xfrm>
        </p:spPr>
        <p:txBody>
          <a:bodyPr>
            <a:noAutofit/>
          </a:bodyPr>
          <a:lstStyle/>
          <a:p>
            <a:pPr marL="0" indent="0">
              <a:buNone/>
            </a:pPr>
            <a:r>
              <a:rPr lang="en-US" dirty="0"/>
              <a:t>Sorts data into categories with a true/false method.  Creates multiple trees where each tree is trained on a random sample with the final result being an average of each tree produced.</a:t>
            </a:r>
          </a:p>
          <a:p>
            <a:pPr marL="0" indent="0">
              <a:buNone/>
            </a:pPr>
            <a:r>
              <a:rPr lang="en-US" dirty="0"/>
              <a:t>Benefits:</a:t>
            </a:r>
          </a:p>
          <a:p>
            <a:r>
              <a:rPr lang="en-US" dirty="0"/>
              <a:t>Reduces overfitting through averaging</a:t>
            </a:r>
          </a:p>
          <a:p>
            <a:r>
              <a:rPr lang="en-US" dirty="0"/>
              <a:t>Can predict weather outcomes like temperature or precipitation </a:t>
            </a:r>
          </a:p>
          <a:p>
            <a:endParaRPr lang="en-US" dirty="0"/>
          </a:p>
          <a:p>
            <a:endParaRPr lang="en-US" dirty="0"/>
          </a:p>
        </p:txBody>
      </p:sp>
      <p:sp>
        <p:nvSpPr>
          <p:cNvPr id="7" name="Text Placeholder 6">
            <a:extLst>
              <a:ext uri="{FF2B5EF4-FFF2-40B4-BE49-F238E27FC236}">
                <a16:creationId xmlns:a16="http://schemas.microsoft.com/office/drawing/2014/main" id="{A4401C90-55E7-F24B-00E9-50AEC7BD0C7A}"/>
              </a:ext>
            </a:extLst>
          </p:cNvPr>
          <p:cNvSpPr>
            <a:spLocks noGrp="1"/>
          </p:cNvSpPr>
          <p:nvPr>
            <p:ph type="body" sz="quarter" idx="3"/>
          </p:nvPr>
        </p:nvSpPr>
        <p:spPr>
          <a:xfrm>
            <a:off x="4610100" y="1766888"/>
            <a:ext cx="2971800" cy="823912"/>
          </a:xfrm>
        </p:spPr>
        <p:txBody>
          <a:bodyPr anchor="ctr" anchorCtr="0">
            <a:normAutofit lnSpcReduction="10000"/>
          </a:bodyPr>
          <a:lstStyle/>
          <a:p>
            <a:r>
              <a:rPr lang="en-US" dirty="0"/>
              <a:t>Convolution Neural Network (CNN) and Recurrent Neural Network (RNN):</a:t>
            </a:r>
          </a:p>
        </p:txBody>
      </p:sp>
      <p:sp>
        <p:nvSpPr>
          <p:cNvPr id="5" name="Content Placeholder 4">
            <a:extLst>
              <a:ext uri="{FF2B5EF4-FFF2-40B4-BE49-F238E27FC236}">
                <a16:creationId xmlns:a16="http://schemas.microsoft.com/office/drawing/2014/main" id="{74CD039D-924E-7BEF-6FC4-78852F4F55FF}"/>
              </a:ext>
            </a:extLst>
          </p:cNvPr>
          <p:cNvSpPr>
            <a:spLocks noGrp="1"/>
          </p:cNvSpPr>
          <p:nvPr>
            <p:ph sz="quarter" idx="4"/>
          </p:nvPr>
        </p:nvSpPr>
        <p:spPr>
          <a:xfrm>
            <a:off x="4610100" y="2644141"/>
            <a:ext cx="2971800" cy="3246120"/>
          </a:xfrm>
        </p:spPr>
        <p:txBody>
          <a:bodyPr>
            <a:noAutofit/>
          </a:bodyPr>
          <a:lstStyle/>
          <a:p>
            <a:pPr marL="0" indent="0">
              <a:buNone/>
            </a:pPr>
            <a:r>
              <a:rPr lang="en-US" dirty="0"/>
              <a:t>CNNs detect spatial patterns while RNNs detect sequences by analyzing past inputs. </a:t>
            </a:r>
          </a:p>
          <a:p>
            <a:pPr marL="0" indent="0">
              <a:buNone/>
            </a:pPr>
            <a:r>
              <a:rPr lang="en-US" dirty="0"/>
              <a:t>Benefits:</a:t>
            </a:r>
          </a:p>
          <a:p>
            <a:r>
              <a:rPr lang="en-US" dirty="0"/>
              <a:t>Effectively analyzes images, including radar imagery</a:t>
            </a:r>
          </a:p>
          <a:p>
            <a:r>
              <a:rPr lang="en-US" dirty="0"/>
              <a:t>RNNs can model time series data to forecast weather conditions</a:t>
            </a:r>
          </a:p>
          <a:p>
            <a:r>
              <a:rPr lang="en-US" dirty="0"/>
              <a:t>Combination of the two networks handle complex video analysis</a:t>
            </a:r>
          </a:p>
        </p:txBody>
      </p:sp>
      <p:sp>
        <p:nvSpPr>
          <p:cNvPr id="8" name="Text Placeholder 7">
            <a:extLst>
              <a:ext uri="{FF2B5EF4-FFF2-40B4-BE49-F238E27FC236}">
                <a16:creationId xmlns:a16="http://schemas.microsoft.com/office/drawing/2014/main" id="{C3F73DFF-1D73-4E9A-62E3-70A0AF554AF6}"/>
              </a:ext>
            </a:extLst>
          </p:cNvPr>
          <p:cNvSpPr>
            <a:spLocks noGrp="1"/>
          </p:cNvSpPr>
          <p:nvPr>
            <p:ph type="body" sz="quarter" idx="13"/>
          </p:nvPr>
        </p:nvSpPr>
        <p:spPr>
          <a:xfrm>
            <a:off x="8430134" y="1766888"/>
            <a:ext cx="2971800" cy="823912"/>
          </a:xfrm>
        </p:spPr>
        <p:txBody>
          <a:bodyPr anchor="ctr" anchorCtr="0">
            <a:normAutofit/>
          </a:bodyPr>
          <a:lstStyle/>
          <a:p>
            <a:r>
              <a:rPr lang="en-US" dirty="0"/>
              <a:t>General Adversarial Network (GAN)</a:t>
            </a:r>
          </a:p>
        </p:txBody>
      </p:sp>
      <p:sp>
        <p:nvSpPr>
          <p:cNvPr id="9" name="Content Placeholder 8">
            <a:extLst>
              <a:ext uri="{FF2B5EF4-FFF2-40B4-BE49-F238E27FC236}">
                <a16:creationId xmlns:a16="http://schemas.microsoft.com/office/drawing/2014/main" id="{46E75840-C2EA-C720-C494-0CEC170E38DB}"/>
              </a:ext>
            </a:extLst>
          </p:cNvPr>
          <p:cNvSpPr>
            <a:spLocks noGrp="1"/>
          </p:cNvSpPr>
          <p:nvPr>
            <p:ph sz="quarter" idx="14"/>
          </p:nvPr>
        </p:nvSpPr>
        <p:spPr>
          <a:xfrm>
            <a:off x="8496300" y="2451419"/>
            <a:ext cx="2971800" cy="3246120"/>
          </a:xfrm>
        </p:spPr>
        <p:txBody>
          <a:bodyPr>
            <a:noAutofit/>
          </a:bodyPr>
          <a:lstStyle/>
          <a:p>
            <a:pPr marL="0" indent="0">
              <a:buNone/>
            </a:pPr>
            <a:r>
              <a:rPr lang="en-US" dirty="0"/>
              <a:t>Produces artificial data based on real data points.  Involves two networks working against each other to create more realistic artificial data.</a:t>
            </a:r>
          </a:p>
          <a:p>
            <a:pPr marL="0" indent="0">
              <a:buNone/>
            </a:pPr>
            <a:r>
              <a:rPr lang="en-US" dirty="0"/>
              <a:t>Benefits:</a:t>
            </a:r>
          </a:p>
          <a:p>
            <a:r>
              <a:rPr lang="en-US" dirty="0"/>
              <a:t>Can generate synthetic data for training</a:t>
            </a:r>
          </a:p>
        </p:txBody>
      </p:sp>
      <p:sp>
        <p:nvSpPr>
          <p:cNvPr id="12" name="Slide Number Placeholder 11">
            <a:extLst>
              <a:ext uri="{FF2B5EF4-FFF2-40B4-BE49-F238E27FC236}">
                <a16:creationId xmlns:a16="http://schemas.microsoft.com/office/drawing/2014/main" id="{756989E3-1D7B-7B4A-4036-994FBB89B045}"/>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4</a:t>
            </a:fld>
            <a:endParaRPr lang="en-US" dirty="0"/>
          </a:p>
        </p:txBody>
      </p:sp>
      <p:pic>
        <p:nvPicPr>
          <p:cNvPr id="6" name="Picture 5">
            <a:extLst>
              <a:ext uri="{FF2B5EF4-FFF2-40B4-BE49-F238E27FC236}">
                <a16:creationId xmlns:a16="http://schemas.microsoft.com/office/drawing/2014/main" id="{60776C89-7C57-D14B-9F5B-ADE7AD61CC68}"/>
              </a:ext>
            </a:extLst>
          </p:cNvPr>
          <p:cNvPicPr>
            <a:picLocks noChangeAspect="1"/>
          </p:cNvPicPr>
          <p:nvPr/>
        </p:nvPicPr>
        <p:blipFill>
          <a:blip r:embed="rId3"/>
          <a:srcRect l="31156" t="11458" r="30725"/>
          <a:stretch/>
        </p:blipFill>
        <p:spPr>
          <a:xfrm>
            <a:off x="8496300" y="4528932"/>
            <a:ext cx="2905634" cy="1671843"/>
          </a:xfrm>
          <a:prstGeom prst="rect">
            <a:avLst/>
          </a:prstGeom>
        </p:spPr>
      </p:pic>
      <p:pic>
        <p:nvPicPr>
          <p:cNvPr id="13" name="Picture 12">
            <a:extLst>
              <a:ext uri="{FF2B5EF4-FFF2-40B4-BE49-F238E27FC236}">
                <a16:creationId xmlns:a16="http://schemas.microsoft.com/office/drawing/2014/main" id="{1C82C0FD-6DA2-B7F4-DF95-68E9094DD6CB}"/>
              </a:ext>
            </a:extLst>
          </p:cNvPr>
          <p:cNvPicPr>
            <a:picLocks noChangeAspect="1"/>
          </p:cNvPicPr>
          <p:nvPr/>
        </p:nvPicPr>
        <p:blipFill>
          <a:blip r:embed="rId4"/>
          <a:stretch>
            <a:fillRect/>
          </a:stretch>
        </p:blipFill>
        <p:spPr>
          <a:xfrm>
            <a:off x="875911" y="5362097"/>
            <a:ext cx="3000691" cy="1363391"/>
          </a:xfrm>
          <a:prstGeom prst="rect">
            <a:avLst/>
          </a:prstGeom>
        </p:spPr>
      </p:pic>
    </p:spTree>
    <p:extLst>
      <p:ext uri="{BB962C8B-B14F-4D97-AF65-F5344CB8AC3E}">
        <p14:creationId xmlns:p14="http://schemas.microsoft.com/office/powerpoint/2010/main" val="1675499162"/>
      </p:ext>
    </p:extLst>
  </p:cSld>
  <p:clrMapOvr>
    <a:masterClrMapping/>
  </p:clrMapOvr>
  <mc:AlternateContent xmlns:mc="http://schemas.openxmlformats.org/markup-compatibility/2006">
    <mc:Choice xmlns:p14="http://schemas.microsoft.com/office/powerpoint/2010/main" Requires="p14">
      <p:transition spd="slow" p14:dur="2000" advTm="101050"/>
    </mc:Choice>
    <mc:Fallback>
      <p:transition spd="slow" advTm="10105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381000"/>
            <a:ext cx="11277600" cy="1325563"/>
          </a:xfrm>
        </p:spPr>
        <p:txBody>
          <a:bodyPr/>
          <a:lstStyle/>
          <a:p>
            <a:r>
              <a:rPr lang="en-US" dirty="0"/>
              <a:t>Necessary Additional Data</a:t>
            </a:r>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5</a:t>
            </a:fld>
            <a:endParaRPr lang="en-US" dirty="0"/>
          </a:p>
        </p:txBody>
      </p:sp>
      <p:graphicFrame>
        <p:nvGraphicFramePr>
          <p:cNvPr id="10" name="Content Placeholder 3" descr="Horizontal list&#10;">
            <a:extLst>
              <a:ext uri="{FF2B5EF4-FFF2-40B4-BE49-F238E27FC236}">
                <a16:creationId xmlns:a16="http://schemas.microsoft.com/office/drawing/2014/main" id="{CC7A8C35-E466-4E16-BA37-2EFDD88C8CB2}"/>
              </a:ext>
            </a:extLst>
          </p:cNvPr>
          <p:cNvGraphicFramePr>
            <a:graphicFrameLocks/>
          </p:cNvGraphicFramePr>
          <p:nvPr>
            <p:extLst>
              <p:ext uri="{D42A27DB-BD31-4B8C-83A1-F6EECF244321}">
                <p14:modId xmlns:p14="http://schemas.microsoft.com/office/powerpoint/2010/main" val="14133647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9801521"/>
      </p:ext>
    </p:extLst>
  </p:cSld>
  <p:clrMapOvr>
    <a:masterClrMapping/>
  </p:clrMapOvr>
  <mc:AlternateContent xmlns:mc="http://schemas.openxmlformats.org/markup-compatibility/2006">
    <mc:Choice xmlns:p14="http://schemas.microsoft.com/office/powerpoint/2010/main" Requires="p14">
      <p:transition spd="slow" p14:dur="2000" advTm="48081"/>
    </mc:Choice>
    <mc:Fallback>
      <p:transition spd="slow" advTm="4808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08A20-1C8C-2695-0190-816C23E6EE8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75C58FE-5102-0E4C-8F63-954686E0911D}"/>
              </a:ext>
            </a:extLst>
          </p:cNvPr>
          <p:cNvSpPr>
            <a:spLocks noGrp="1"/>
          </p:cNvSpPr>
          <p:nvPr>
            <p:ph type="title"/>
          </p:nvPr>
        </p:nvSpPr>
        <p:spPr>
          <a:xfrm>
            <a:off x="457200" y="381000"/>
            <a:ext cx="11277600" cy="1325563"/>
          </a:xfrm>
        </p:spPr>
        <p:txBody>
          <a:bodyPr>
            <a:normAutofit/>
          </a:bodyPr>
          <a:lstStyle/>
          <a:p>
            <a:r>
              <a:rPr lang="en-US" dirty="0"/>
              <a:t>Thought Experiment 1 : Detect and Classify Unusual Weather</a:t>
            </a:r>
          </a:p>
        </p:txBody>
      </p:sp>
      <p:sp>
        <p:nvSpPr>
          <p:cNvPr id="5" name="Slide Number Placeholder 4">
            <a:extLst>
              <a:ext uri="{FF2B5EF4-FFF2-40B4-BE49-F238E27FC236}">
                <a16:creationId xmlns:a16="http://schemas.microsoft.com/office/drawing/2014/main" id="{DDAE0564-A281-D489-AD27-4F2842B1361E}"/>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6</a:t>
            </a:fld>
            <a:endParaRPr lang="en-US" dirty="0"/>
          </a:p>
        </p:txBody>
      </p:sp>
      <p:graphicFrame>
        <p:nvGraphicFramePr>
          <p:cNvPr id="10" name="Content Placeholder 3" descr="Horizontal list&#10;">
            <a:extLst>
              <a:ext uri="{FF2B5EF4-FFF2-40B4-BE49-F238E27FC236}">
                <a16:creationId xmlns:a16="http://schemas.microsoft.com/office/drawing/2014/main" id="{C7EE6CE1-F5A7-ED79-1F7D-B0D10D5A85C8}"/>
              </a:ext>
            </a:extLst>
          </p:cNvPr>
          <p:cNvGraphicFramePr>
            <a:graphicFrameLocks/>
          </p:cNvGraphicFramePr>
          <p:nvPr>
            <p:extLst>
              <p:ext uri="{D42A27DB-BD31-4B8C-83A1-F6EECF244321}">
                <p14:modId xmlns:p14="http://schemas.microsoft.com/office/powerpoint/2010/main" val="35085189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4336686"/>
      </p:ext>
    </p:extLst>
  </p:cSld>
  <p:clrMapOvr>
    <a:masterClrMapping/>
  </p:clrMapOvr>
  <mc:AlternateContent xmlns:mc="http://schemas.openxmlformats.org/markup-compatibility/2006">
    <mc:Choice xmlns:p14="http://schemas.microsoft.com/office/powerpoint/2010/main" Requires="p14">
      <p:transition spd="slow" p14:dur="2000" advTm="58700"/>
    </mc:Choice>
    <mc:Fallback>
      <p:transition spd="slow" advTm="587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FADC0-C6BB-70E3-E026-9C22B00DAF1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CD0F783-2C8A-A8B2-2151-B8FEBA378ADC}"/>
              </a:ext>
            </a:extLst>
          </p:cNvPr>
          <p:cNvSpPr>
            <a:spLocks noGrp="1"/>
          </p:cNvSpPr>
          <p:nvPr>
            <p:ph type="title"/>
          </p:nvPr>
        </p:nvSpPr>
        <p:spPr>
          <a:xfrm>
            <a:off x="457200" y="381000"/>
            <a:ext cx="11277600" cy="1325563"/>
          </a:xfrm>
        </p:spPr>
        <p:txBody>
          <a:bodyPr>
            <a:normAutofit/>
          </a:bodyPr>
          <a:lstStyle/>
          <a:p>
            <a:r>
              <a:rPr lang="en-US" dirty="0"/>
              <a:t>Thought Experiment 1: Continued…</a:t>
            </a:r>
          </a:p>
        </p:txBody>
      </p:sp>
      <p:sp>
        <p:nvSpPr>
          <p:cNvPr id="5" name="Slide Number Placeholder 4">
            <a:extLst>
              <a:ext uri="{FF2B5EF4-FFF2-40B4-BE49-F238E27FC236}">
                <a16:creationId xmlns:a16="http://schemas.microsoft.com/office/drawing/2014/main" id="{1FF24D57-7E28-93D5-F4EC-7F8DDBF07539}"/>
              </a:ext>
            </a:extLst>
          </p:cNvPr>
          <p:cNvSpPr>
            <a:spLocks noGrp="1"/>
          </p:cNvSpPr>
          <p:nvPr>
            <p:ph type="sldNum" sz="quarter" idx="12"/>
          </p:nvPr>
        </p:nvSpPr>
        <p:spPr>
          <a:xfrm>
            <a:off x="8610600" y="6477000"/>
            <a:ext cx="2743200" cy="365125"/>
          </a:xfrm>
        </p:spPr>
        <p:txBody>
          <a:bodyPr/>
          <a:lstStyle/>
          <a:p>
            <a:fld id="{294A09A9-5501-47C1-A89A-A340965A2BE2}" type="slidenum">
              <a:rPr lang="en-US" smtClean="0"/>
              <a:pPr/>
              <a:t>7</a:t>
            </a:fld>
            <a:endParaRPr lang="en-US" dirty="0"/>
          </a:p>
        </p:txBody>
      </p:sp>
      <p:graphicFrame>
        <p:nvGraphicFramePr>
          <p:cNvPr id="10" name="Content Placeholder 3" descr="Horizontal list&#10;">
            <a:extLst>
              <a:ext uri="{FF2B5EF4-FFF2-40B4-BE49-F238E27FC236}">
                <a16:creationId xmlns:a16="http://schemas.microsoft.com/office/drawing/2014/main" id="{0E20AB4C-2C1F-A290-157F-13135BAFA0DB}"/>
              </a:ext>
            </a:extLst>
          </p:cNvPr>
          <p:cNvGraphicFramePr>
            <a:graphicFrameLocks/>
          </p:cNvGraphicFramePr>
          <p:nvPr>
            <p:extLst>
              <p:ext uri="{D42A27DB-BD31-4B8C-83A1-F6EECF244321}">
                <p14:modId xmlns:p14="http://schemas.microsoft.com/office/powerpoint/2010/main" val="1966742938"/>
              </p:ext>
            </p:extLst>
          </p:nvPr>
        </p:nvGraphicFramePr>
        <p:xfrm>
          <a:off x="5825181" y="1689400"/>
          <a:ext cx="5570838" cy="2610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graph with blue bars&#10;&#10;Description automatically generated">
            <a:extLst>
              <a:ext uri="{FF2B5EF4-FFF2-40B4-BE49-F238E27FC236}">
                <a16:creationId xmlns:a16="http://schemas.microsoft.com/office/drawing/2014/main" id="{B0DFF058-A512-A5C4-1222-FF6469FF548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96422" y="4272609"/>
            <a:ext cx="2585778" cy="2353702"/>
          </a:xfrm>
          <a:prstGeom prst="rect">
            <a:avLst/>
          </a:prstGeom>
          <a:noFill/>
          <a:ln>
            <a:noFill/>
          </a:ln>
        </p:spPr>
      </p:pic>
      <p:sp>
        <p:nvSpPr>
          <p:cNvPr id="8" name="TextBox 7">
            <a:extLst>
              <a:ext uri="{FF2B5EF4-FFF2-40B4-BE49-F238E27FC236}">
                <a16:creationId xmlns:a16="http://schemas.microsoft.com/office/drawing/2014/main" id="{B39031EA-97C0-A685-BA07-9F235E6CEB2E}"/>
              </a:ext>
            </a:extLst>
          </p:cNvPr>
          <p:cNvSpPr txBox="1"/>
          <p:nvPr/>
        </p:nvSpPr>
        <p:spPr>
          <a:xfrm>
            <a:off x="457200" y="1706563"/>
            <a:ext cx="5029200" cy="5078313"/>
          </a:xfrm>
          <a:prstGeom prst="rect">
            <a:avLst/>
          </a:prstGeom>
          <a:noFill/>
        </p:spPr>
        <p:txBody>
          <a:bodyPr wrap="square" rtlCol="0">
            <a:spAutoFit/>
          </a:bodyPr>
          <a:lstStyle/>
          <a:p>
            <a:r>
              <a:rPr lang="en-CA" b="1" dirty="0"/>
              <a:t>Results:</a:t>
            </a:r>
          </a:p>
          <a:p>
            <a:r>
              <a:rPr lang="en-CA" dirty="0"/>
              <a:t>Random Forrest models have proven their capacity to distinguish factors that influence the classification of data.</a:t>
            </a:r>
          </a:p>
          <a:p>
            <a:r>
              <a:rPr lang="en-CA" dirty="0"/>
              <a:t>CNNs can differentiate between weather conditions such as cloudy and rainy.</a:t>
            </a:r>
          </a:p>
          <a:p>
            <a:endParaRPr lang="en-CA" b="1" dirty="0"/>
          </a:p>
          <a:p>
            <a:endParaRPr lang="en-CA" b="1" dirty="0"/>
          </a:p>
          <a:p>
            <a:endParaRPr lang="en-CA" b="1" dirty="0"/>
          </a:p>
          <a:p>
            <a:endParaRPr lang="en-CA" b="1" dirty="0"/>
          </a:p>
          <a:p>
            <a:endParaRPr lang="en-CA" b="1" dirty="0"/>
          </a:p>
          <a:p>
            <a:r>
              <a:rPr lang="en-CA" dirty="0"/>
              <a:t>(</a:t>
            </a:r>
            <a:r>
              <a:rPr lang="en-CA" sz="1400" dirty="0"/>
              <a:t>image shows an accurate prediction of “sunrise”)</a:t>
            </a:r>
            <a:endParaRPr lang="en-CA" sz="1400" b="1" dirty="0"/>
          </a:p>
          <a:p>
            <a:r>
              <a:rPr lang="en-CA" b="1" dirty="0"/>
              <a:t>Conclusion: </a:t>
            </a:r>
            <a:endParaRPr lang="en-CA" dirty="0"/>
          </a:p>
          <a:p>
            <a:r>
              <a:rPr lang="en-CA" dirty="0"/>
              <a:t>This approach successfully identifies features that have increased impact on ways in which data is classified. This approach points to weather features that contribute to unusual or extreme weather events.</a:t>
            </a:r>
          </a:p>
        </p:txBody>
      </p:sp>
      <p:pic>
        <p:nvPicPr>
          <p:cNvPr id="9" name="Picture 8" descr="A sunset over a beach&#10;&#10;Description automatically generated">
            <a:extLst>
              <a:ext uri="{FF2B5EF4-FFF2-40B4-BE49-F238E27FC236}">
                <a16:creationId xmlns:a16="http://schemas.microsoft.com/office/drawing/2014/main" id="{F611129C-A131-6BA0-A0C6-CCFAFCD4940B}"/>
              </a:ext>
            </a:extLst>
          </p:cNvPr>
          <p:cNvPicPr>
            <a:picLocks noChangeAspect="1"/>
          </p:cNvPicPr>
          <p:nvPr/>
        </p:nvPicPr>
        <p:blipFill>
          <a:blip r:embed="rId9">
            <a:extLst>
              <a:ext uri="{28A0092B-C50C-407E-A947-70E740481C1C}">
                <a14:useLocalDpi xmlns:a14="http://schemas.microsoft.com/office/drawing/2010/main" val="0"/>
              </a:ext>
            </a:extLst>
          </a:blip>
          <a:srcRect l="30596" t="11700" r="30734"/>
          <a:stretch/>
        </p:blipFill>
        <p:spPr bwMode="auto">
          <a:xfrm>
            <a:off x="457200" y="3429000"/>
            <a:ext cx="3613321" cy="1325563"/>
          </a:xfrm>
          <a:prstGeom prst="rect">
            <a:avLst/>
          </a:prstGeom>
          <a:noFill/>
          <a:ln>
            <a:noFill/>
          </a:ln>
        </p:spPr>
      </p:pic>
    </p:spTree>
    <p:extLst>
      <p:ext uri="{BB962C8B-B14F-4D97-AF65-F5344CB8AC3E}">
        <p14:creationId xmlns:p14="http://schemas.microsoft.com/office/powerpoint/2010/main" val="1450658631"/>
      </p:ext>
    </p:extLst>
  </p:cSld>
  <p:clrMapOvr>
    <a:masterClrMapping/>
  </p:clrMapOvr>
  <mc:AlternateContent xmlns:mc="http://schemas.openxmlformats.org/markup-compatibility/2006">
    <mc:Choice xmlns:p14="http://schemas.microsoft.com/office/powerpoint/2010/main" Requires="p14">
      <p:transition spd="slow" p14:dur="2000" advTm="40435"/>
    </mc:Choice>
    <mc:Fallback>
      <p:transition spd="slow" advTm="4043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06B88-B3C6-2633-A6DE-7C7E3253D20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5119A95-AB19-42FD-5B12-DCC020130BEE}"/>
              </a:ext>
            </a:extLst>
          </p:cNvPr>
          <p:cNvSpPr>
            <a:spLocks noGrp="1"/>
          </p:cNvSpPr>
          <p:nvPr>
            <p:ph type="title"/>
          </p:nvPr>
        </p:nvSpPr>
        <p:spPr>
          <a:xfrm>
            <a:off x="457200" y="381000"/>
            <a:ext cx="11277600" cy="1325563"/>
          </a:xfrm>
        </p:spPr>
        <p:txBody>
          <a:bodyPr>
            <a:normAutofit/>
          </a:bodyPr>
          <a:lstStyle/>
          <a:p>
            <a:r>
              <a:rPr lang="en-US" dirty="0"/>
              <a:t>Thought Experiment 2: Generate Accurate Predictions and Simulate the Impact of Climate Change</a:t>
            </a:r>
          </a:p>
        </p:txBody>
      </p:sp>
      <p:sp>
        <p:nvSpPr>
          <p:cNvPr id="5" name="Slide Number Placeholder 4">
            <a:extLst>
              <a:ext uri="{FF2B5EF4-FFF2-40B4-BE49-F238E27FC236}">
                <a16:creationId xmlns:a16="http://schemas.microsoft.com/office/drawing/2014/main" id="{00473201-EB94-762D-73C2-8D527559EC78}"/>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8</a:t>
            </a:fld>
            <a:endParaRPr lang="en-US" dirty="0"/>
          </a:p>
        </p:txBody>
      </p:sp>
      <p:graphicFrame>
        <p:nvGraphicFramePr>
          <p:cNvPr id="10" name="Content Placeholder 3" descr="Horizontal list&#10;">
            <a:extLst>
              <a:ext uri="{FF2B5EF4-FFF2-40B4-BE49-F238E27FC236}">
                <a16:creationId xmlns:a16="http://schemas.microsoft.com/office/drawing/2014/main" id="{AF8D9BD7-CA06-B23A-785F-D06D4B023105}"/>
              </a:ext>
            </a:extLst>
          </p:cNvPr>
          <p:cNvGraphicFramePr>
            <a:graphicFrameLocks/>
          </p:cNvGraphicFramePr>
          <p:nvPr>
            <p:extLst>
              <p:ext uri="{D42A27DB-BD31-4B8C-83A1-F6EECF244321}">
                <p14:modId xmlns:p14="http://schemas.microsoft.com/office/powerpoint/2010/main" val="23862872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1214997"/>
      </p:ext>
    </p:extLst>
  </p:cSld>
  <p:clrMapOvr>
    <a:masterClrMapping/>
  </p:clrMapOvr>
  <mc:AlternateContent xmlns:mc="http://schemas.openxmlformats.org/markup-compatibility/2006">
    <mc:Choice xmlns:p14="http://schemas.microsoft.com/office/powerpoint/2010/main" Requires="p14">
      <p:transition spd="slow" p14:dur="2000" advTm="51080"/>
    </mc:Choice>
    <mc:Fallback>
      <p:transition spd="slow" advTm="5108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99D92-436E-0A6A-2E54-C3F730DE81D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BDEAF61-D9B4-4912-E117-2343AB93C1AC}"/>
              </a:ext>
            </a:extLst>
          </p:cNvPr>
          <p:cNvSpPr>
            <a:spLocks noGrp="1"/>
          </p:cNvSpPr>
          <p:nvPr>
            <p:ph type="title"/>
          </p:nvPr>
        </p:nvSpPr>
        <p:spPr>
          <a:xfrm>
            <a:off x="457200" y="381000"/>
            <a:ext cx="11277600" cy="1325563"/>
          </a:xfrm>
        </p:spPr>
        <p:txBody>
          <a:bodyPr anchor="ctr">
            <a:normAutofit/>
          </a:bodyPr>
          <a:lstStyle/>
          <a:p>
            <a:r>
              <a:rPr lang="en-US" dirty="0"/>
              <a:t>Thought Experiment 2: Continued…</a:t>
            </a:r>
          </a:p>
        </p:txBody>
      </p:sp>
      <p:sp>
        <p:nvSpPr>
          <p:cNvPr id="2" name="TextBox 1">
            <a:extLst>
              <a:ext uri="{FF2B5EF4-FFF2-40B4-BE49-F238E27FC236}">
                <a16:creationId xmlns:a16="http://schemas.microsoft.com/office/drawing/2014/main" id="{6E639FBE-A579-1F3D-8563-3F767BBAA903}"/>
              </a:ext>
            </a:extLst>
          </p:cNvPr>
          <p:cNvSpPr txBox="1"/>
          <p:nvPr/>
        </p:nvSpPr>
        <p:spPr>
          <a:xfrm>
            <a:off x="6267450" y="1825625"/>
            <a:ext cx="5619750" cy="4351338"/>
          </a:xfrm>
          <a:prstGeom prst="rect">
            <a:avLst/>
          </a:prstGeom>
        </p:spPr>
        <p:txBody>
          <a:bodyPr vert="horz" lIns="91440" tIns="45720" rIns="91440" bIns="45720" rtlCol="0">
            <a:normAutofit/>
          </a:bodyPr>
          <a:lstStyle/>
          <a:p>
            <a:pPr>
              <a:spcBef>
                <a:spcPts val="1000"/>
              </a:spcBef>
            </a:pPr>
            <a:r>
              <a:rPr lang="en-US" sz="2000" b="1" kern="1200" dirty="0">
                <a:solidFill>
                  <a:schemeClr val="bg2">
                    <a:lumMod val="50000"/>
                  </a:schemeClr>
                </a:solidFill>
              </a:rPr>
              <a:t>Expected Outcome:</a:t>
            </a:r>
          </a:p>
          <a:p>
            <a:pPr marL="228600" indent="-228600">
              <a:spcBef>
                <a:spcPts val="1000"/>
              </a:spcBef>
              <a:buFont typeface="Arial" panose="020B0604020202020204" pitchFamily="34" charset="0"/>
              <a:buChar char="•"/>
            </a:pPr>
            <a:r>
              <a:rPr lang="en-US" sz="2000" kern="1200" dirty="0">
                <a:solidFill>
                  <a:schemeClr val="bg2">
                    <a:lumMod val="50000"/>
                  </a:schemeClr>
                </a:solidFill>
              </a:rPr>
              <a:t>An algorithm by which potential future climate changes can be predicted allowing stake holders to plan for extreme weather events. </a:t>
            </a:r>
          </a:p>
          <a:p>
            <a:pPr>
              <a:spcBef>
                <a:spcPts val="1000"/>
              </a:spcBef>
            </a:pPr>
            <a:r>
              <a:rPr lang="en-US" sz="2000" b="1" kern="1200" dirty="0">
                <a:solidFill>
                  <a:schemeClr val="bg2">
                    <a:lumMod val="50000"/>
                  </a:schemeClr>
                </a:solidFill>
              </a:rPr>
              <a:t>Conclusion</a:t>
            </a:r>
            <a:r>
              <a:rPr lang="en-US" sz="2000" kern="1200" dirty="0">
                <a:solidFill>
                  <a:schemeClr val="bg2">
                    <a:lumMod val="50000"/>
                  </a:schemeClr>
                </a:solidFill>
              </a:rPr>
              <a:t>:</a:t>
            </a:r>
          </a:p>
          <a:p>
            <a:pPr marL="228600" indent="-228600">
              <a:spcBef>
                <a:spcPts val="1000"/>
              </a:spcBef>
              <a:buFont typeface="Arial" panose="020B0604020202020204" pitchFamily="34" charset="0"/>
              <a:buChar char="•"/>
            </a:pPr>
            <a:r>
              <a:rPr lang="en-US" sz="2000" kern="1200" dirty="0">
                <a:solidFill>
                  <a:schemeClr val="bg2">
                    <a:lumMod val="50000"/>
                  </a:schemeClr>
                </a:solidFill>
              </a:rPr>
              <a:t>This approach allows for the identification of key factors contributing to climate change. Once these factors have been identified, a GAN can be used to simulate areas in which these factors and changes have or may occur. </a:t>
            </a:r>
            <a:endParaRPr lang="en-US" sz="2000" b="1" kern="1200" dirty="0">
              <a:solidFill>
                <a:schemeClr val="bg2">
                  <a:lumMod val="50000"/>
                </a:schemeClr>
              </a:solidFill>
            </a:endParaRPr>
          </a:p>
          <a:p>
            <a:pPr marL="228600" indent="-228600">
              <a:spcBef>
                <a:spcPts val="1000"/>
              </a:spcBef>
              <a:buFont typeface="Arial" panose="020B0604020202020204" pitchFamily="34" charset="0"/>
              <a:buChar char="•"/>
            </a:pPr>
            <a:endParaRPr lang="en-US" sz="1400" b="1" kern="1200" dirty="0">
              <a:solidFill>
                <a:schemeClr val="bg2">
                  <a:lumMod val="50000"/>
                </a:schemeClr>
              </a:solidFill>
            </a:endParaRPr>
          </a:p>
        </p:txBody>
      </p:sp>
      <p:sp>
        <p:nvSpPr>
          <p:cNvPr id="5" name="Slide Number Placeholder 4">
            <a:extLst>
              <a:ext uri="{FF2B5EF4-FFF2-40B4-BE49-F238E27FC236}">
                <a16:creationId xmlns:a16="http://schemas.microsoft.com/office/drawing/2014/main" id="{42C034BA-B40F-25F3-CEE2-EA301A39817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9</a:t>
            </a:fld>
            <a:endParaRPr lang="en-US" dirty="0"/>
          </a:p>
        </p:txBody>
      </p:sp>
      <p:pic>
        <p:nvPicPr>
          <p:cNvPr id="14" name="Picture 13" descr="Cloud storage graphic">
            <a:extLst>
              <a:ext uri="{FF2B5EF4-FFF2-40B4-BE49-F238E27FC236}">
                <a16:creationId xmlns:a16="http://schemas.microsoft.com/office/drawing/2014/main" id="{EFEC09F6-ACB5-E79F-13C5-6DBACF5AD6E4}"/>
              </a:ext>
            </a:extLst>
          </p:cNvPr>
          <p:cNvPicPr>
            <a:picLocks noChangeAspect="1"/>
          </p:cNvPicPr>
          <p:nvPr/>
        </p:nvPicPr>
        <p:blipFill>
          <a:blip r:embed="rId2"/>
          <a:srcRect l="13265" r="526" b="-1"/>
          <a:stretch/>
        </p:blipFill>
        <p:spPr>
          <a:xfrm>
            <a:off x="457200" y="1825625"/>
            <a:ext cx="5619750" cy="4351338"/>
          </a:xfrm>
          <a:prstGeom prst="rect">
            <a:avLst/>
          </a:prstGeom>
          <a:noFill/>
        </p:spPr>
      </p:pic>
    </p:spTree>
    <p:extLst>
      <p:ext uri="{BB962C8B-B14F-4D97-AF65-F5344CB8AC3E}">
        <p14:creationId xmlns:p14="http://schemas.microsoft.com/office/powerpoint/2010/main" val="3379841629"/>
      </p:ext>
    </p:extLst>
  </p:cSld>
  <p:clrMapOvr>
    <a:masterClrMapping/>
  </p:clrMapOvr>
  <mc:AlternateContent xmlns:mc="http://schemas.openxmlformats.org/markup-compatibility/2006">
    <mc:Choice xmlns:p14="http://schemas.microsoft.com/office/powerpoint/2010/main" Requires="p14">
      <p:transition spd="slow" p14:dur="2000" advTm="31991"/>
    </mc:Choice>
    <mc:Fallback>
      <p:transition spd="slow" advTm="31991"/>
    </mc:Fallback>
  </mc:AlternateContent>
</p:sld>
</file>

<file path=ppt/theme/theme1.xml><?xml version="1.0" encoding="utf-8"?>
<a:theme xmlns:a="http://schemas.openxmlformats.org/drawingml/2006/main" name="Office Theme">
  <a:themeElements>
    <a:clrScheme name="Custom 73">
      <a:dk1>
        <a:sysClr val="windowText" lastClr="000000"/>
      </a:dk1>
      <a:lt1>
        <a:sysClr val="window" lastClr="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Custom 114">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owscape_tm44613219_Win32_JB_SL_v3" id="{1C87AC08-773C-4510-A4A8-B1D3594C4029}" vid="{72F6DBE6-EDB8-4427-B790-8ECF5ED625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473F6E9-2FA5-4F36-A42B-ED7213C4AABD}">
  <ds:schemaRefs>
    <ds:schemaRef ds:uri="http://schemas.microsoft.com/sharepoint/v3/contenttype/forms"/>
  </ds:schemaRefs>
</ds:datastoreItem>
</file>

<file path=customXml/itemProps2.xml><?xml version="1.0" encoding="utf-8"?>
<ds:datastoreItem xmlns:ds="http://schemas.openxmlformats.org/officeDocument/2006/customXml" ds:itemID="{D91B5A3C-8B2E-4B35-A109-4713D9D356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0576AF5-45CB-4D7F-8506-5C2B8F7E0C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Snowscape presentation</Template>
  <TotalTime>1359</TotalTime>
  <Words>2025</Words>
  <Application>Microsoft Office PowerPoint</Application>
  <PresentationFormat>Widescreen</PresentationFormat>
  <Paragraphs>158</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Bodoni MT</vt:lpstr>
      <vt:lpstr>Calibri</vt:lpstr>
      <vt:lpstr>Source Sans Pro Light</vt:lpstr>
      <vt:lpstr>Office Theme</vt:lpstr>
      <vt:lpstr>Climate Wins: Predicting Climate Change and Weather Conditions with Machine Learning</vt:lpstr>
      <vt:lpstr>Objectives</vt:lpstr>
      <vt:lpstr>Thought Experiments</vt:lpstr>
      <vt:lpstr>Required Machine Learning Models</vt:lpstr>
      <vt:lpstr>Necessary Additional Data</vt:lpstr>
      <vt:lpstr>Thought Experiment 1 : Detect and Classify Unusual Weather</vt:lpstr>
      <vt:lpstr>Thought Experiment 1: Continued…</vt:lpstr>
      <vt:lpstr>Thought Experiment 2: Generate Accurate Predictions and Simulate the Impact of Climate Change</vt:lpstr>
      <vt:lpstr>Thought Experiment 2: Continued…</vt:lpstr>
      <vt:lpstr>Thought Experiment 3: Assess Climate Change Across Europe</vt:lpstr>
      <vt:lpstr>Thought Experiment 3: Continued…</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Kendra Jackson</dc:creator>
  <cp:lastModifiedBy>Kendra Jackson</cp:lastModifiedBy>
  <cp:revision>3</cp:revision>
  <dcterms:created xsi:type="dcterms:W3CDTF">2025-01-06T02:26:26Z</dcterms:created>
  <dcterms:modified xsi:type="dcterms:W3CDTF">2025-01-07T01:05:46Z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